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3"/>
  </p:notesMasterIdLst>
  <p:handoutMasterIdLst>
    <p:handoutMasterId r:id="rId34"/>
  </p:handoutMasterIdLst>
  <p:sldIdLst>
    <p:sldId id="258" r:id="rId6"/>
    <p:sldId id="761" r:id="rId7"/>
    <p:sldId id="259" r:id="rId8"/>
    <p:sldId id="310" r:id="rId9"/>
    <p:sldId id="257" r:id="rId10"/>
    <p:sldId id="311" r:id="rId11"/>
    <p:sldId id="268" r:id="rId12"/>
    <p:sldId id="312" r:id="rId13"/>
    <p:sldId id="314" r:id="rId14"/>
    <p:sldId id="264" r:id="rId15"/>
    <p:sldId id="315" r:id="rId16"/>
    <p:sldId id="271" r:id="rId17"/>
    <p:sldId id="274" r:id="rId18"/>
    <p:sldId id="316" r:id="rId19"/>
    <p:sldId id="275" r:id="rId20"/>
    <p:sldId id="317" r:id="rId21"/>
    <p:sldId id="276" r:id="rId22"/>
    <p:sldId id="764" r:id="rId23"/>
    <p:sldId id="277" r:id="rId24"/>
    <p:sldId id="765" r:id="rId25"/>
    <p:sldId id="278" r:id="rId26"/>
    <p:sldId id="280" r:id="rId27"/>
    <p:sldId id="281" r:id="rId28"/>
    <p:sldId id="763" r:id="rId29"/>
    <p:sldId id="319" r:id="rId30"/>
    <p:sldId id="320" r:id="rId31"/>
    <p:sldId id="28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12/21/2025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12/21/2025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21/12/2025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4.xml"/><Relationship Id="rId5" Type="http://schemas.openxmlformats.org/officeDocument/2006/relationships/image" Target="../media/image45.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5.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5.xml"/><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35.xml"/><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WordArt 2"/>
          <p:cNvSpPr>
            <a:spLocks noChangeArrowheads="1" noChangeShapeType="1" noTextEdit="1"/>
          </p:cNvSpPr>
          <p:nvPr/>
        </p:nvSpPr>
        <p:spPr bwMode="auto">
          <a:xfrm>
            <a:off x="3640666" y="1422401"/>
            <a:ext cx="11176001" cy="108077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373821"/>
              </a:avLst>
            </a:prstTxWarp>
          </a:bodyPr>
          <a:lstStyle/>
          <a:p>
            <a:pPr algn="ctr"/>
            <a:r>
              <a:rPr lang="vi-VN" sz="8100" b="1" kern="10" dirty="0">
                <a:ln w="9525">
                  <a:solidFill>
                    <a:srgbClr val="FF6600"/>
                  </a:solidFill>
                  <a:round/>
                  <a:headEnd/>
                  <a:tailEnd/>
                </a:ln>
                <a:solidFill>
                  <a:srgbClr val="C00000"/>
                </a:solidFill>
                <a:latin typeface="Times New Roman"/>
                <a:cs typeface="Times New Roman"/>
              </a:rPr>
              <a:t>Chào mừng các thầy</a:t>
            </a:r>
            <a:r>
              <a:rPr lang="en-US" sz="8100" b="1" kern="10" dirty="0">
                <a:ln w="9525">
                  <a:solidFill>
                    <a:srgbClr val="FF6600"/>
                  </a:solidFill>
                  <a:round/>
                  <a:headEnd/>
                  <a:tailEnd/>
                </a:ln>
                <a:solidFill>
                  <a:srgbClr val="C00000"/>
                </a:solidFill>
                <a:latin typeface="Times New Roman"/>
                <a:cs typeface="Times New Roman"/>
              </a:rPr>
              <a:t>,</a:t>
            </a:r>
            <a:r>
              <a:rPr lang="vi-VN" sz="8100" b="1" kern="10" dirty="0">
                <a:ln w="9525">
                  <a:solidFill>
                    <a:srgbClr val="FF6600"/>
                  </a:solidFill>
                  <a:round/>
                  <a:headEnd/>
                  <a:tailEnd/>
                </a:ln>
                <a:solidFill>
                  <a:srgbClr val="C00000"/>
                </a:solidFill>
                <a:latin typeface="Times New Roman"/>
                <a:cs typeface="Times New Roman"/>
              </a:rPr>
              <a:t> cô giáo </a:t>
            </a:r>
            <a:r>
              <a:rPr lang="en-US" sz="8100" b="1" kern="10" dirty="0" err="1">
                <a:ln w="9525">
                  <a:solidFill>
                    <a:srgbClr val="FF6600"/>
                  </a:solidFill>
                  <a:round/>
                  <a:headEnd/>
                  <a:tailEnd/>
                </a:ln>
                <a:solidFill>
                  <a:srgbClr val="C00000"/>
                </a:solidFill>
                <a:latin typeface="Times New Roman"/>
                <a:cs typeface="Times New Roman"/>
              </a:rPr>
              <a:t>về</a:t>
            </a:r>
            <a:r>
              <a:rPr lang="en-US" sz="8100" b="1" kern="10" dirty="0">
                <a:ln w="9525">
                  <a:solidFill>
                    <a:srgbClr val="FF6600"/>
                  </a:solidFill>
                  <a:round/>
                  <a:headEnd/>
                  <a:tailEnd/>
                </a:ln>
                <a:solidFill>
                  <a:srgbClr val="C00000"/>
                </a:solidFill>
                <a:latin typeface="Times New Roman"/>
                <a:cs typeface="Times New Roman"/>
              </a:rPr>
              <a:t> </a:t>
            </a:r>
            <a:r>
              <a:rPr lang="en-US" sz="8100" b="1" kern="10" dirty="0" err="1">
                <a:ln w="9525">
                  <a:solidFill>
                    <a:srgbClr val="FF6600"/>
                  </a:solidFill>
                  <a:round/>
                  <a:headEnd/>
                  <a:tailEnd/>
                </a:ln>
                <a:solidFill>
                  <a:srgbClr val="C00000"/>
                </a:solidFill>
                <a:latin typeface="Times New Roman"/>
                <a:cs typeface="Times New Roman"/>
              </a:rPr>
              <a:t>dự</a:t>
            </a:r>
            <a:r>
              <a:rPr lang="en-US" sz="8100" b="1" kern="10" dirty="0">
                <a:ln w="9525">
                  <a:solidFill>
                    <a:srgbClr val="FF6600"/>
                  </a:solidFill>
                  <a:round/>
                  <a:headEnd/>
                  <a:tailEnd/>
                </a:ln>
                <a:solidFill>
                  <a:srgbClr val="C00000"/>
                </a:solidFill>
                <a:latin typeface="Times New Roman"/>
                <a:cs typeface="Times New Roman"/>
              </a:rPr>
              <a:t> </a:t>
            </a:r>
            <a:r>
              <a:rPr lang="en-US" sz="8100" b="1" kern="10" dirty="0" err="1">
                <a:ln w="9525">
                  <a:solidFill>
                    <a:srgbClr val="FF6600"/>
                  </a:solidFill>
                  <a:round/>
                  <a:headEnd/>
                  <a:tailEnd/>
                </a:ln>
                <a:solidFill>
                  <a:srgbClr val="C00000"/>
                </a:solidFill>
                <a:latin typeface="Times New Roman"/>
                <a:cs typeface="Times New Roman"/>
              </a:rPr>
              <a:t>giờ</a:t>
            </a:r>
            <a:r>
              <a:rPr lang="en-US" sz="8100" b="1" kern="10" dirty="0">
                <a:ln w="9525">
                  <a:solidFill>
                    <a:srgbClr val="FF6600"/>
                  </a:solidFill>
                  <a:round/>
                  <a:headEnd/>
                  <a:tailEnd/>
                </a:ln>
                <a:solidFill>
                  <a:srgbClr val="C00000"/>
                </a:solidFill>
                <a:latin typeface="Times New Roman"/>
                <a:cs typeface="Times New Roman"/>
              </a:rPr>
              <a:t>, </a:t>
            </a:r>
            <a:r>
              <a:rPr lang="en-US" sz="8100" b="1" kern="10" dirty="0" err="1">
                <a:ln w="9525">
                  <a:solidFill>
                    <a:srgbClr val="FF6600"/>
                  </a:solidFill>
                  <a:round/>
                  <a:headEnd/>
                  <a:tailEnd/>
                </a:ln>
                <a:solidFill>
                  <a:srgbClr val="C00000"/>
                </a:solidFill>
                <a:latin typeface="Times New Roman"/>
                <a:cs typeface="Times New Roman"/>
              </a:rPr>
              <a:t>thăm</a:t>
            </a:r>
            <a:r>
              <a:rPr lang="en-US" sz="8100" b="1" kern="10" dirty="0">
                <a:ln w="9525">
                  <a:solidFill>
                    <a:srgbClr val="FF6600"/>
                  </a:solidFill>
                  <a:round/>
                  <a:headEnd/>
                  <a:tailEnd/>
                </a:ln>
                <a:solidFill>
                  <a:srgbClr val="C00000"/>
                </a:solidFill>
                <a:latin typeface="Times New Roman"/>
                <a:cs typeface="Times New Roman"/>
              </a:rPr>
              <a:t> </a:t>
            </a:r>
            <a:r>
              <a:rPr lang="en-US" sz="8100" b="1" kern="10" dirty="0" err="1">
                <a:ln w="9525">
                  <a:solidFill>
                    <a:srgbClr val="FF6600"/>
                  </a:solidFill>
                  <a:round/>
                  <a:headEnd/>
                  <a:tailEnd/>
                </a:ln>
                <a:solidFill>
                  <a:srgbClr val="C00000"/>
                </a:solidFill>
                <a:latin typeface="Times New Roman"/>
                <a:cs typeface="Times New Roman"/>
              </a:rPr>
              <a:t>lớp</a:t>
            </a:r>
            <a:endParaRPr lang="en-US" sz="8100" b="1" kern="10" dirty="0">
              <a:ln w="9525">
                <a:solidFill>
                  <a:srgbClr val="FF6600"/>
                </a:solidFill>
                <a:round/>
                <a:headEnd/>
                <a:tailEnd/>
              </a:ln>
              <a:solidFill>
                <a:srgbClr val="C00000"/>
              </a:solidFill>
              <a:latin typeface="Times New Roman"/>
              <a:cs typeface="Times New Roman"/>
            </a:endParaRPr>
          </a:p>
        </p:txBody>
      </p:sp>
      <p:sp>
        <p:nvSpPr>
          <p:cNvPr id="107523" name="WordArt 3"/>
          <p:cNvSpPr>
            <a:spLocks noChangeArrowheads="1" noChangeShapeType="1" noTextEdit="1"/>
          </p:cNvSpPr>
          <p:nvPr/>
        </p:nvSpPr>
        <p:spPr bwMode="auto">
          <a:xfrm>
            <a:off x="4944533" y="4593167"/>
            <a:ext cx="8482409" cy="1600200"/>
          </a:xfrm>
          <a:prstGeom prst="rect">
            <a:avLst/>
          </a:prstGeom>
        </p:spPr>
        <p:txBody>
          <a:bodyPr wrap="none" fromWordArt="1">
            <a:prstTxWarp prst="textPlain">
              <a:avLst>
                <a:gd name="adj" fmla="val 49793"/>
              </a:avLst>
            </a:prstTxWarp>
          </a:bodyPr>
          <a:lstStyle/>
          <a:p>
            <a:pPr algn="ctr"/>
            <a:r>
              <a:rPr lang="en-US" sz="7200" b="1" kern="1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a:cs typeface="Times New Roman"/>
              </a:rPr>
              <a:t>MÔN TIẾNG VIỆT</a:t>
            </a:r>
            <a:endParaRPr lang="en-US" sz="7200" b="1" kern="10" dirty="0">
              <a:ln w="12700">
                <a:solidFill>
                  <a:srgbClr val="FF0000"/>
                </a:solidFill>
                <a:round/>
                <a:headEnd/>
                <a:tailEnd/>
              </a:ln>
              <a:solidFill>
                <a:srgbClr val="0000FF"/>
              </a:solidFill>
              <a:effectLst>
                <a:outerShdw dist="35921" dir="2700000" sy="50000" kx="2115830" algn="bl" rotWithShape="0">
                  <a:srgbClr val="C0C0C0">
                    <a:alpha val="80000"/>
                  </a:srgbClr>
                </a:outerShdw>
              </a:effectLst>
              <a:latin typeface="Times New Roman"/>
              <a:cs typeface="Times New Roman"/>
            </a:endParaRPr>
          </a:p>
        </p:txBody>
      </p:sp>
      <p:pic>
        <p:nvPicPr>
          <p:cNvPr id="4" name="Picture 3"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730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4791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8e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162810" y="845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2286000" y="0"/>
            <a:ext cx="13716000" cy="10287000"/>
            <a:chOff x="0" y="-1"/>
            <a:chExt cx="5760" cy="4321"/>
          </a:xfrm>
        </p:grpSpPr>
        <p:pic>
          <p:nvPicPr>
            <p:cNvPr id="13"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76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33" y="2137"/>
              <a:ext cx="432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73" y="2136"/>
              <a:ext cx="432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6"/>
              <a:ext cx="576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8828" y="43052"/>
            <a:ext cx="1518089" cy="167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559544">
            <a:off x="14246657" y="58990"/>
            <a:ext cx="1518089" cy="167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appy-children-piano-164928">
            <a:hlinkClick r:id="" action="ppaction://media"/>
            <a:extLst>
              <a:ext uri="{FF2B5EF4-FFF2-40B4-BE49-F238E27FC236}">
                <a16:creationId xmlns:a16="http://schemas.microsoft.com/office/drawing/2014/main" id="{6A77A05F-E35B-A982-5CF2-A3263D9F4A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4381" y="8167219"/>
            <a:ext cx="465665" cy="465665"/>
          </a:xfrm>
          <a:prstGeom prst="rect">
            <a:avLst/>
          </a:prstGeom>
        </p:spPr>
      </p:pic>
    </p:spTree>
    <p:extLst>
      <p:ext uri="{BB962C8B-B14F-4D97-AF65-F5344CB8AC3E}">
        <p14:creationId xmlns:p14="http://schemas.microsoft.com/office/powerpoint/2010/main" val="4420021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ox(out)">
                                      <p:cBhvr>
                                        <p:cTn id="7" dur="500"/>
                                        <p:tgtEl>
                                          <p:spTgt spid="107522"/>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07523"/>
                                        </p:tgtEl>
                                        <p:attrNameLst>
                                          <p:attrName>style.visibility</p:attrName>
                                        </p:attrNameLst>
                                      </p:cBhvr>
                                      <p:to>
                                        <p:strVal val="visible"/>
                                      </p:to>
                                    </p:set>
                                    <p:animEffect transition="in" filter="box(out)">
                                      <p:cBhvr>
                                        <p:cTn id="11" dur="3000"/>
                                        <p:tgtEl>
                                          <p:spTgt spid="107523"/>
                                        </p:tgtEl>
                                      </p:cBhvr>
                                    </p:animEffect>
                                  </p:childTnLst>
                                </p:cTn>
                              </p:par>
                            </p:childTnLst>
                          </p:cTn>
                        </p:par>
                        <p:par>
                          <p:cTn id="12" fill="hold" nodeType="afterGroup">
                            <p:stCondLst>
                              <p:cond delay="3500"/>
                            </p:stCondLst>
                            <p:childTnLst>
                              <p:par>
                                <p:cTn id="13" presetID="22" presetClass="emph" presetSubtype="0" fill="hold" grpId="1" nodeType="afterEffect">
                                  <p:stCondLst>
                                    <p:cond delay="0"/>
                                  </p:stCondLst>
                                  <p:childTnLst>
                                    <p:animClr clrSpc="hsl" dir="cw">
                                      <p:cBhvr override="childStyle">
                                        <p:cTn id="14" dur="3000" fill="hold"/>
                                        <p:tgtEl>
                                          <p:spTgt spid="107523"/>
                                        </p:tgtEl>
                                        <p:attrNameLst>
                                          <p:attrName>style.color</p:attrName>
                                        </p:attrNameLst>
                                      </p:cBhvr>
                                      <p:by>
                                        <p:hsl h="-7200000" s="0" l="0"/>
                                      </p:by>
                                    </p:animClr>
                                    <p:animClr clrSpc="hsl" dir="cw">
                                      <p:cBhvr>
                                        <p:cTn id="15" dur="3000" fill="hold"/>
                                        <p:tgtEl>
                                          <p:spTgt spid="107523"/>
                                        </p:tgtEl>
                                        <p:attrNameLst>
                                          <p:attrName>fillcolor</p:attrName>
                                        </p:attrNameLst>
                                      </p:cBhvr>
                                      <p:by>
                                        <p:hsl h="-7200000" s="0" l="0"/>
                                      </p:by>
                                    </p:animClr>
                                    <p:animClr clrSpc="hsl" dir="cw">
                                      <p:cBhvr>
                                        <p:cTn id="16" dur="3000" fill="hold"/>
                                        <p:tgtEl>
                                          <p:spTgt spid="107523"/>
                                        </p:tgtEl>
                                        <p:attrNameLst>
                                          <p:attrName>stroke.color</p:attrName>
                                        </p:attrNameLst>
                                      </p:cBhvr>
                                      <p:by>
                                        <p:hsl h="-7200000" s="0" l="0"/>
                                      </p:by>
                                    </p:animClr>
                                    <p:set>
                                      <p:cBhvr>
                                        <p:cTn id="17" dur="3000" fill="hold"/>
                                        <p:tgtEl>
                                          <p:spTgt spid="10752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9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07522" grpId="0"/>
      <p:bldP spid="107523" grpId="0" animBg="1"/>
      <p:bldP spid="1075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Kĩ</a:t>
              </a:r>
              <a:r>
                <a:rPr lang="en-US" sz="8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xảo</a:t>
              </a:r>
              <a:endParaRPr lang="vi-VN" sz="8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638799" y="3073400"/>
              <a:ext cx="5230368" cy="2092881"/>
            </a:xfrm>
            <a:prstGeom prst="rect">
              <a:avLst/>
            </a:prstGeom>
            <a:noFill/>
          </p:spPr>
          <p:txBody>
            <a:bodyPr wrap="square">
              <a:spAutoFit/>
            </a:bodyPr>
            <a:lstStyle/>
            <a:p>
              <a:pPr algn="ctr" defTabSz="1371600"/>
              <a:r>
                <a:rPr lang="vi-VN" sz="6600" dirty="0">
                  <a:solidFill>
                    <a:prstClr val="black"/>
                  </a:solidFill>
                  <a:latin typeface="+mj-lt"/>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720077" y="1866901"/>
            <a:ext cx="9434944" cy="7785557"/>
            <a:chOff x="5146717" y="1244600"/>
            <a:chExt cx="6289962" cy="5190371"/>
          </a:xfrm>
        </p:grpSpPr>
        <p:sp>
          <p:nvSpPr>
            <p:cNvPr id="5" name="Freeform 9">
              <a:extLst>
                <a:ext uri="{FF2B5EF4-FFF2-40B4-BE49-F238E27FC236}">
                  <a16:creationId xmlns:a16="http://schemas.microsoft.com/office/drawing/2014/main" id="{E411EE80-FCED-712B-FECF-D7740780AF4A}"/>
                </a:ext>
              </a:extLst>
            </p:cNvPr>
            <p:cNvSpPr/>
            <p:nvPr/>
          </p:nvSpPr>
          <p:spPr>
            <a:xfrm>
              <a:off x="5146717" y="1244600"/>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EE14F836-8A81-20FB-D9F0-1C65883A5B38}"/>
                </a:ext>
              </a:extLst>
            </p:cNvPr>
            <p:cNvSpPr/>
            <p:nvPr/>
          </p:nvSpPr>
          <p:spPr>
            <a:xfrm>
              <a:off x="6146799" y="1739691"/>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8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81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8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3D</a:t>
              </a:r>
              <a:endParaRPr kumimoji="0" lang="vi-VN" sz="8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753643" y="2747508"/>
              <a:ext cx="5683036" cy="3139320"/>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4"/>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685800" y="0"/>
            <a:ext cx="16581797" cy="2247900"/>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vi-VN"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tờ quảng cáo trên, những thông tin dưới đây về bộ phim được giới thiệu như thế nào?</a:t>
              </a:r>
            </a:p>
          </p:txBody>
        </p:sp>
      </p:grpSp>
      <p:grpSp>
        <p:nvGrpSpPr>
          <p:cNvPr id="26" name="Group 25">
            <a:extLst>
              <a:ext uri="{FF2B5EF4-FFF2-40B4-BE49-F238E27FC236}">
                <a16:creationId xmlns:a16="http://schemas.microsoft.com/office/drawing/2014/main" id="{DD030ADF-EDE9-23BC-37D5-3AA7F4273835}"/>
              </a:ext>
            </a:extLst>
          </p:cNvPr>
          <p:cNvGrpSpPr/>
          <p:nvPr/>
        </p:nvGrpSpPr>
        <p:grpSpPr>
          <a:xfrm>
            <a:off x="914400" y="4075749"/>
            <a:ext cx="16743576" cy="5142176"/>
            <a:chOff x="455895" y="3997881"/>
            <a:chExt cx="10436731" cy="2459566"/>
          </a:xfrm>
        </p:grpSpPr>
        <p:sp>
          <p:nvSpPr>
            <p:cNvPr id="12" name="Rectangle: Rounded Corners 11">
              <a:extLst>
                <a:ext uri="{FF2B5EF4-FFF2-40B4-BE49-F238E27FC236}">
                  <a16:creationId xmlns:a16="http://schemas.microsoft.com/office/drawing/2014/main" id="{162029BF-010B-FB6B-F8FE-2DBDCC6F3D53}"/>
                </a:ext>
              </a:extLst>
            </p:cNvPr>
            <p:cNvSpPr/>
            <p:nvPr/>
          </p:nvSpPr>
          <p:spPr>
            <a:xfrm>
              <a:off x="455895" y="4035171"/>
              <a:ext cx="10436731" cy="18140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25" name="TextBox 24">
              <a:extLst>
                <a:ext uri="{FF2B5EF4-FFF2-40B4-BE49-F238E27FC236}">
                  <a16:creationId xmlns:a16="http://schemas.microsoft.com/office/drawing/2014/main" id="{BB690F84-33EE-7C73-19F6-A981ABC6AD45}"/>
                </a:ext>
              </a:extLst>
            </p:cNvPr>
            <p:cNvSpPr txBox="1"/>
            <p:nvPr/>
          </p:nvSpPr>
          <p:spPr>
            <a:xfrm>
              <a:off x="572531" y="3997881"/>
              <a:ext cx="10320095" cy="2459566"/>
            </a:xfrm>
            <a:prstGeom prst="rect">
              <a:avLst/>
            </a:prstGeom>
            <a:noFill/>
          </p:spPr>
          <p:txBody>
            <a:bodyPr wrap="square">
              <a:spAutoFit/>
            </a:bodyPr>
            <a:lstStyle/>
            <a:p>
              <a:pPr algn="just">
                <a:lnSpc>
                  <a:spcPct val="107000"/>
                </a:lnSpc>
                <a:spcAft>
                  <a:spcPts val="800"/>
                </a:spcAft>
                <a:buNone/>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ốc</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sên</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bay (in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cỡ</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Aft>
                  <a:spcPts val="800"/>
                </a:spcAft>
                <a:buNone/>
                <a:tabLst>
                  <a:tab pos="1644650" algn="l"/>
                </a:tabLs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Aft>
                  <a:spcPts val="800"/>
                </a:spcAft>
                <a:buNone/>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28.5.2022</a:t>
              </a:r>
            </a:p>
            <a:p>
              <a:pPr algn="just">
                <a:lnSpc>
                  <a:spcPct val="107000"/>
                </a:lnSpc>
                <a:spcAft>
                  <a:spcPts val="800"/>
                </a:spcAft>
                <a:buNone/>
              </a:pPr>
              <a:r>
                <a:rPr lang="en-US" sz="4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ịa</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Quốc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4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2"/>
          <a:stretch>
            <a:fillRect/>
          </a:stretch>
        </p:blipFill>
        <p:spPr>
          <a:xfrm>
            <a:off x="2286000" y="2641947"/>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564415" y="880761"/>
            <a:ext cx="14092745" cy="8808845"/>
            <a:chOff x="2300650" y="769479"/>
            <a:chExt cx="8353797" cy="5221645"/>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300650" y="2154345"/>
              <a:ext cx="8353797" cy="3836779"/>
              <a:chOff x="2300650" y="2154345"/>
              <a:chExt cx="8353797"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300650" y="2154345"/>
                <a:ext cx="8353797" cy="3836779"/>
                <a:chOff x="2509107" y="2154345"/>
                <a:chExt cx="8143455"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624130" y="2154345"/>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509107" y="2173042"/>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519784" y="2764431"/>
                <a:ext cx="7723950" cy="1660219"/>
              </a:xfrm>
              <a:prstGeom prst="rect">
                <a:avLst/>
              </a:prstGeom>
              <a:noFill/>
            </p:spPr>
            <p:txBody>
              <a:bodyPr wrap="square">
                <a:spAutoFit/>
              </a:bodyPr>
              <a:lstStyle/>
              <a:p>
                <a:pPr algn="ctr" defTabSz="1371600"/>
                <a:r>
                  <a:rPr lang="en-US" sz="8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Ý </a:t>
                </a:r>
                <a:r>
                  <a:rPr lang="vi-VN" sz="8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46A1CC-6F6D-F363-05D7-B957A8B12682}"/>
              </a:ext>
            </a:extLst>
          </p:cNvPr>
          <p:cNvGrpSpPr/>
          <p:nvPr/>
        </p:nvGrpSpPr>
        <p:grpSpPr>
          <a:xfrm>
            <a:off x="869441" y="900916"/>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Tờ</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quảng</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cáo</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kĩ</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xảo</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phim</a:t>
              </a:r>
              <a:r>
                <a:rPr lang="en-GB"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vi-VN"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265789CC-C070-ADBF-1224-CCCCDC66133E}"/>
              </a:ext>
            </a:extLst>
          </p:cNvPr>
          <p:cNvPicPr>
            <a:picLocks noChangeAspect="1"/>
          </p:cNvPicPr>
          <p:nvPr/>
        </p:nvPicPr>
        <p:blipFill>
          <a:blip r:embed="rId2"/>
          <a:stretch>
            <a:fillRect/>
          </a:stretch>
        </p:blipFill>
        <p:spPr>
          <a:xfrm>
            <a:off x="1295400" y="2714962"/>
            <a:ext cx="15239999" cy="6652629"/>
          </a:xfrm>
          <a:prstGeom prst="rect">
            <a:avLst/>
          </a:prstGeom>
        </p:spPr>
      </p:pic>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637216" y="880761"/>
            <a:ext cx="14109198" cy="8980425"/>
            <a:chOff x="2343805" y="769479"/>
            <a:chExt cx="836355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343805" y="2241143"/>
              <a:ext cx="8363550" cy="3851689"/>
              <a:chOff x="2343805" y="2241143"/>
              <a:chExt cx="8363550" cy="385168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343805" y="2241143"/>
                <a:ext cx="8363550" cy="3851689"/>
                <a:chOff x="2551176" y="2241143"/>
                <a:chExt cx="8152962" cy="385168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675706" y="2241143"/>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839202" y="2978486"/>
                <a:ext cx="7245009" cy="1514265"/>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8000" b="1"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Ý</a:t>
                </a:r>
                <a:r>
                  <a:rPr kumimoji="0" lang="vi-VN"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vi-VN" sz="8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Giới thiệu nội dung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kĩ</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80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xảo</a:t>
                </a:r>
                <a:r>
                  <a:rPr kumimoji="0" lang="vi-VN" sz="8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8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phim.</a:t>
                </a:r>
              </a:p>
            </p:txBody>
          </p:sp>
        </p:grpSp>
      </p:grpSp>
    </p:spTree>
    <p:extLst>
      <p:ext uri="{BB962C8B-B14F-4D97-AF65-F5344CB8AC3E}">
        <p14:creationId xmlns:p14="http://schemas.microsoft.com/office/powerpoint/2010/main" val="105576639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6B9341-7E0B-A415-E411-348BEBF68530}"/>
              </a:ext>
            </a:extLst>
          </p:cNvPr>
          <p:cNvSpPr/>
          <p:nvPr/>
        </p:nvSpPr>
        <p:spPr>
          <a:xfrm>
            <a:off x="990600" y="647700"/>
            <a:ext cx="15787116" cy="8458200"/>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endParaRPr lang="en-US" sz="4800" b="1">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defTabSz="1371600"/>
            <a:endParaRPr lang="en-US" sz="4800" b="1">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defTabSz="1371600"/>
            <a:endParaRPr lang="vi-VN" sz="4800" b="1" dirty="0">
              <a:solidFill>
                <a:srgbClr val="196B24">
                  <a:lumMod val="75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1FE138F-F9D9-3FC4-734D-89902EEA51A0}"/>
              </a:ext>
            </a:extLst>
          </p:cNvPr>
          <p:cNvPicPr>
            <a:picLocks noChangeAspect="1"/>
          </p:cNvPicPr>
          <p:nvPr/>
        </p:nvPicPr>
        <p:blipFill>
          <a:blip r:embed="rId2"/>
          <a:stretch>
            <a:fillRect/>
          </a:stretch>
        </p:blipFill>
        <p:spPr>
          <a:xfrm>
            <a:off x="1919452" y="1181101"/>
            <a:ext cx="14158748" cy="7765554"/>
          </a:xfrm>
          <a:prstGeom prst="rect">
            <a:avLst/>
          </a:prstGeom>
        </p:spPr>
      </p:pic>
    </p:spTree>
    <p:extLst>
      <p:ext uri="{BB962C8B-B14F-4D97-AF65-F5344CB8AC3E}">
        <p14:creationId xmlns:p14="http://schemas.microsoft.com/office/powerpoint/2010/main" val="211953851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723900"/>
            <a:ext cx="15125700" cy="8617745"/>
          </a:xfrm>
        </p:spPr>
        <p:txBody>
          <a:bodyPr/>
          <a:lstStyle/>
          <a:p>
            <a:pPr marL="0" indent="0" algn="ctr">
              <a:buNone/>
            </a:pPr>
            <a:r>
              <a:rPr lang="id-ID" sz="5400" b="1" dirty="0">
                <a:latin typeface="Times New Roman" panose="02020603050405020304" pitchFamily="18" charset="0"/>
                <a:cs typeface="Times New Roman" panose="02020603050405020304" pitchFamily="18" charset="0"/>
              </a:rPr>
              <a:t>PHIẾU HỌC TẬP</a:t>
            </a:r>
            <a:endParaRPr lang="en-US" sz="5400" dirty="0">
              <a:latin typeface="Times New Roman" panose="02020603050405020304" pitchFamily="18" charset="0"/>
              <a:cs typeface="Times New Roman" panose="02020603050405020304" pitchFamily="18" charset="0"/>
            </a:endParaRPr>
          </a:p>
          <a:p>
            <a:pPr marL="0" indent="0">
              <a:buNone/>
            </a:pPr>
            <a:r>
              <a:rPr lang="id-ID" sz="5400" b="1" u="sng" dirty="0">
                <a:solidFill>
                  <a:srgbClr val="0070C0"/>
                </a:solidFill>
                <a:latin typeface="Times New Roman" panose="02020603050405020304" pitchFamily="18" charset="0"/>
                <a:cs typeface="Times New Roman" panose="02020603050405020304" pitchFamily="18" charset="0"/>
              </a:rPr>
              <a:t>Câu 3</a:t>
            </a:r>
            <a:r>
              <a:rPr lang="id-ID" sz="5400" b="1" dirty="0">
                <a:solidFill>
                  <a:srgbClr val="0070C0"/>
                </a:solidFill>
                <a:latin typeface="Times New Roman" panose="02020603050405020304" pitchFamily="18" charset="0"/>
                <a:cs typeface="Times New Roman" panose="02020603050405020304" pitchFamily="18" charset="0"/>
              </a:rPr>
              <a:t>: Theo em, những từ ngữ nào trong tờ quảng cáo có tác dụng gây ấn tượng, thu hút khán giả. Đánh dấu </a:t>
            </a:r>
            <a:r>
              <a:rPr lang="id-ID" sz="5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id-ID" sz="5400" b="1" dirty="0">
                <a:solidFill>
                  <a:srgbClr val="0070C0"/>
                </a:solidFill>
                <a:latin typeface="Times New Roman" panose="02020603050405020304" pitchFamily="18" charset="0"/>
                <a:cs typeface="Times New Roman" panose="02020603050405020304" pitchFamily="18" charset="0"/>
              </a:rPr>
              <a:t> vào ô trống </a:t>
            </a:r>
            <a:r>
              <a:rPr lang="id-ID" sz="5400" b="1">
                <a:solidFill>
                  <a:srgbClr val="0070C0"/>
                </a:solidFill>
                <a:latin typeface="Times New Roman" panose="02020603050405020304" pitchFamily="18" charset="0"/>
                <a:cs typeface="Times New Roman" panose="02020603050405020304" pitchFamily="18" charset="0"/>
              </a:rPr>
              <a:t>trước </a:t>
            </a:r>
            <a:r>
              <a:rPr lang="en-US" sz="5400" b="1">
                <a:solidFill>
                  <a:srgbClr val="0070C0"/>
                </a:solidFill>
                <a:latin typeface="Times New Roman" panose="02020603050405020304" pitchFamily="18" charset="0"/>
                <a:cs typeface="Times New Roman" panose="02020603050405020304" pitchFamily="18" charset="0"/>
              </a:rPr>
              <a:t>các </a:t>
            </a:r>
            <a:r>
              <a:rPr lang="id-ID" sz="5400" b="1">
                <a:solidFill>
                  <a:srgbClr val="0070C0"/>
                </a:solidFill>
                <a:latin typeface="Times New Roman" panose="02020603050405020304" pitchFamily="18" charset="0"/>
                <a:cs typeface="Times New Roman" panose="02020603050405020304" pitchFamily="18" charset="0"/>
              </a:rPr>
              <a:t>ý </a:t>
            </a:r>
            <a:r>
              <a:rPr lang="id-ID" sz="5400" b="1" dirty="0">
                <a:solidFill>
                  <a:srgbClr val="0070C0"/>
                </a:solidFill>
                <a:latin typeface="Times New Roman" panose="02020603050405020304" pitchFamily="18" charset="0"/>
                <a:cs typeface="Times New Roman" panose="02020603050405020304" pitchFamily="18" charset="0"/>
              </a:rPr>
              <a:t>đúng</a:t>
            </a:r>
            <a:r>
              <a:rPr lang="id-ID" sz="5400" dirty="0">
                <a:solidFill>
                  <a:srgbClr val="0070C0"/>
                </a:solidFill>
                <a:latin typeface="Times New Roman" panose="02020603050405020304" pitchFamily="18" charset="0"/>
                <a:cs typeface="Times New Roman" panose="02020603050405020304" pitchFamily="18" charset="0"/>
              </a:rPr>
              <a:t>.</a:t>
            </a:r>
            <a:endParaRPr lang="en-US" sz="5400" dirty="0">
              <a:solidFill>
                <a:srgbClr val="0070C0"/>
              </a:solidFill>
              <a:latin typeface="Times New Roman" panose="02020603050405020304" pitchFamily="18" charset="0"/>
              <a:cs typeface="Times New Roman" panose="02020603050405020304" pitchFamily="18" charset="0"/>
            </a:endParaRPr>
          </a:p>
          <a:p>
            <a:pPr marL="0" indent="0">
              <a:buNone/>
            </a:pPr>
            <a:r>
              <a:rPr lang="en-US" sz="5400" dirty="0">
                <a:latin typeface="Times New Roman" panose="02020603050405020304" pitchFamily="18" charset="0"/>
                <a:cs typeface="Times New Roman" panose="02020603050405020304" pitchFamily="18" charset="0"/>
              </a:rPr>
              <a:t>         </a:t>
            </a:r>
            <a:r>
              <a:rPr lang="id-ID" sz="5400" dirty="0">
                <a:latin typeface="Times New Roman" panose="02020603050405020304" pitchFamily="18" charset="0"/>
                <a:cs typeface="Times New Roman" panose="02020603050405020304" pitchFamily="18" charset="0"/>
              </a:rPr>
              <a:t>Một chú ốc sên vút bay như tia chớp</a:t>
            </a:r>
            <a:endParaRPr lang="en-US" sz="5400" dirty="0">
              <a:latin typeface="Times New Roman" panose="02020603050405020304" pitchFamily="18" charset="0"/>
              <a:cs typeface="Times New Roman" panose="02020603050405020304" pitchFamily="18" charset="0"/>
            </a:endParaRPr>
          </a:p>
          <a:p>
            <a:pPr marL="0" indent="0">
              <a:buNone/>
            </a:pPr>
            <a:r>
              <a:rPr lang="en-US" sz="5400" dirty="0">
                <a:latin typeface="Times New Roman" panose="02020603050405020304" pitchFamily="18" charset="0"/>
                <a:cs typeface="Times New Roman" panose="02020603050405020304" pitchFamily="18" charset="0"/>
              </a:rPr>
              <a:t>         </a:t>
            </a:r>
            <a:r>
              <a:rPr lang="id-ID" sz="5400" dirty="0">
                <a:latin typeface="Times New Roman" panose="02020603050405020304" pitchFamily="18" charset="0"/>
                <a:cs typeface="Times New Roman" panose="02020603050405020304" pitchFamily="18" charset="0"/>
              </a:rPr>
              <a:t>Đặc sắc, hấp dẫn, dí dỏm</a:t>
            </a:r>
            <a:endParaRPr lang="en-US" sz="5400" dirty="0">
              <a:latin typeface="Times New Roman" panose="02020603050405020304" pitchFamily="18" charset="0"/>
              <a:cs typeface="Times New Roman" panose="02020603050405020304" pitchFamily="18" charset="0"/>
            </a:endParaRPr>
          </a:p>
          <a:p>
            <a:pPr marL="0" indent="0">
              <a:buNone/>
            </a:pPr>
            <a:r>
              <a:rPr lang="en-US" sz="5400" dirty="0">
                <a:latin typeface="Times New Roman" panose="02020603050405020304" pitchFamily="18" charset="0"/>
                <a:cs typeface="Times New Roman" panose="02020603050405020304" pitchFamily="18" charset="0"/>
              </a:rPr>
              <a:t>         </a:t>
            </a:r>
            <a:r>
              <a:rPr lang="id-ID" sz="5400" dirty="0">
                <a:latin typeface="Times New Roman" panose="02020603050405020304" pitchFamily="18" charset="0"/>
                <a:cs typeface="Times New Roman" panose="02020603050405020304" pitchFamily="18" charset="0"/>
              </a:rPr>
              <a:t>Kĩ xảo hoạt hình hiện đại, công nghệ 3D</a:t>
            </a:r>
            <a:endParaRPr lang="en-US" sz="5400" dirty="0">
              <a:latin typeface="Times New Roman" panose="02020603050405020304" pitchFamily="18" charset="0"/>
              <a:cs typeface="Times New Roman" panose="02020603050405020304" pitchFamily="18" charset="0"/>
            </a:endParaRPr>
          </a:p>
          <a:p>
            <a:pPr marL="0" indent="0">
              <a:buNone/>
            </a:pPr>
            <a:r>
              <a:rPr lang="en-US" sz="5400" dirty="0">
                <a:latin typeface="Times New Roman" panose="02020603050405020304" pitchFamily="18" charset="0"/>
                <a:cs typeface="Times New Roman" panose="02020603050405020304" pitchFamily="18" charset="0"/>
              </a:rPr>
              <a:t>         </a:t>
            </a:r>
            <a:r>
              <a:rPr lang="id-ID" sz="5400" dirty="0">
                <a:latin typeface="Times New Roman" panose="02020603050405020304" pitchFamily="18" charset="0"/>
                <a:cs typeface="Times New Roman" panose="02020603050405020304" pitchFamily="18" charset="0"/>
              </a:rPr>
              <a:t>Mỗi tập phim dài 10 phút</a:t>
            </a:r>
            <a:endParaRPr lang="en-US" sz="5400" dirty="0">
              <a:latin typeface="Times New Roman" panose="02020603050405020304" pitchFamily="18" charset="0"/>
              <a:cs typeface="Times New Roman" panose="02020603050405020304" pitchFamily="18" charset="0"/>
            </a:endParaRPr>
          </a:p>
          <a:p>
            <a:pPr marL="0" indent="0">
              <a:buNone/>
            </a:pPr>
            <a:r>
              <a:rPr lang="en-US" sz="5400" dirty="0">
                <a:latin typeface="Times New Roman" panose="02020603050405020304" pitchFamily="18" charset="0"/>
                <a:cs typeface="Times New Roman" panose="02020603050405020304" pitchFamily="18" charset="0"/>
              </a:rPr>
              <a:t>         </a:t>
            </a:r>
            <a:r>
              <a:rPr lang="id-ID" sz="5400" dirty="0">
                <a:latin typeface="Times New Roman" panose="02020603050405020304" pitchFamily="18" charset="0"/>
                <a:cs typeface="Times New Roman" panose="02020603050405020304" pitchFamily="18" charset="0"/>
              </a:rPr>
              <a:t>Giá vé đặc biệt ưu đãi</a:t>
            </a:r>
            <a:endParaRPr lang="en-US" sz="54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1" name="Rectangle 40"/>
          <p:cNvSpPr/>
          <p:nvPr/>
        </p:nvSpPr>
        <p:spPr>
          <a:xfrm>
            <a:off x="2057400" y="4076700"/>
            <a:ext cx="60960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045368" y="5032772"/>
            <a:ext cx="60960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017294" y="5988844"/>
            <a:ext cx="60960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45368" y="6882408"/>
            <a:ext cx="60960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017294" y="7774656"/>
            <a:ext cx="609600" cy="609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057400" y="3983831"/>
            <a:ext cx="838200" cy="923330"/>
          </a:xfrm>
          <a:prstGeom prst="rect">
            <a:avLst/>
          </a:prstGeom>
          <a:noFill/>
        </p:spPr>
        <p:txBody>
          <a:bodyPr wrap="square" rtlCol="0">
            <a:spAutoFit/>
          </a:bodyPr>
          <a:lstStyle/>
          <a:p>
            <a:r>
              <a:rPr lang="id-ID" sz="5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b="1" dirty="0"/>
          </a:p>
        </p:txBody>
      </p:sp>
      <p:sp>
        <p:nvSpPr>
          <p:cNvPr id="47" name="TextBox 46"/>
          <p:cNvSpPr txBox="1"/>
          <p:nvPr/>
        </p:nvSpPr>
        <p:spPr>
          <a:xfrm>
            <a:off x="2017294" y="4907161"/>
            <a:ext cx="838200" cy="923330"/>
          </a:xfrm>
          <a:prstGeom prst="rect">
            <a:avLst/>
          </a:prstGeom>
          <a:noFill/>
        </p:spPr>
        <p:txBody>
          <a:bodyPr wrap="square" rtlCol="0">
            <a:spAutoFit/>
          </a:bodyPr>
          <a:lstStyle/>
          <a:p>
            <a:r>
              <a:rPr lang="id-ID" sz="5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b="1" dirty="0"/>
          </a:p>
        </p:txBody>
      </p:sp>
      <p:sp>
        <p:nvSpPr>
          <p:cNvPr id="48" name="TextBox 47"/>
          <p:cNvSpPr txBox="1"/>
          <p:nvPr/>
        </p:nvSpPr>
        <p:spPr>
          <a:xfrm>
            <a:off x="1943100" y="5916387"/>
            <a:ext cx="838200" cy="923330"/>
          </a:xfrm>
          <a:prstGeom prst="rect">
            <a:avLst/>
          </a:prstGeom>
          <a:noFill/>
        </p:spPr>
        <p:txBody>
          <a:bodyPr wrap="square" rtlCol="0">
            <a:spAutoFit/>
          </a:bodyPr>
          <a:lstStyle/>
          <a:p>
            <a:r>
              <a:rPr lang="id-ID" sz="5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b="1" dirty="0"/>
          </a:p>
        </p:txBody>
      </p:sp>
      <p:sp>
        <p:nvSpPr>
          <p:cNvPr id="49" name="TextBox 48"/>
          <p:cNvSpPr txBox="1"/>
          <p:nvPr/>
        </p:nvSpPr>
        <p:spPr>
          <a:xfrm>
            <a:off x="2017294" y="7613318"/>
            <a:ext cx="838200" cy="923330"/>
          </a:xfrm>
          <a:prstGeom prst="rect">
            <a:avLst/>
          </a:prstGeom>
          <a:noFill/>
        </p:spPr>
        <p:txBody>
          <a:bodyPr wrap="square" rtlCol="0">
            <a:spAutoFit/>
          </a:bodyPr>
          <a:lstStyle/>
          <a:p>
            <a:r>
              <a:rPr lang="id-ID" sz="5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b="1" dirty="0"/>
          </a:p>
        </p:txBody>
      </p:sp>
    </p:spTree>
    <p:extLst>
      <p:ext uri="{BB962C8B-B14F-4D97-AF65-F5344CB8AC3E}">
        <p14:creationId xmlns:p14="http://schemas.microsoft.com/office/powerpoint/2010/main" val="1692782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750"/>
                                        <p:tgtEl>
                                          <p:spTgt spid="47"/>
                                        </p:tgtEl>
                                      </p:cBhvr>
                                    </p:animEffect>
                                    <p:anim calcmode="lin" valueType="num">
                                      <p:cBhvr>
                                        <p:cTn id="14" dur="750" fill="hold"/>
                                        <p:tgtEl>
                                          <p:spTgt spid="47"/>
                                        </p:tgtEl>
                                        <p:attrNameLst>
                                          <p:attrName>ppt_x</p:attrName>
                                        </p:attrNameLst>
                                      </p:cBhvr>
                                      <p:tavLst>
                                        <p:tav tm="0">
                                          <p:val>
                                            <p:strVal val="#ppt_x"/>
                                          </p:val>
                                        </p:tav>
                                        <p:tav tm="100000">
                                          <p:val>
                                            <p:strVal val="#ppt_x"/>
                                          </p:val>
                                        </p:tav>
                                      </p:tavLst>
                                    </p:anim>
                                    <p:anim calcmode="lin" valueType="num">
                                      <p:cBhvr>
                                        <p:cTn id="15" dur="75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750"/>
                                        <p:tgtEl>
                                          <p:spTgt spid="48"/>
                                        </p:tgtEl>
                                      </p:cBhvr>
                                    </p:animEffect>
                                    <p:anim calcmode="lin" valueType="num">
                                      <p:cBhvr>
                                        <p:cTn id="20" dur="750" fill="hold"/>
                                        <p:tgtEl>
                                          <p:spTgt spid="48"/>
                                        </p:tgtEl>
                                        <p:attrNameLst>
                                          <p:attrName>ppt_x</p:attrName>
                                        </p:attrNameLst>
                                      </p:cBhvr>
                                      <p:tavLst>
                                        <p:tav tm="0">
                                          <p:val>
                                            <p:strVal val="#ppt_x"/>
                                          </p:val>
                                        </p:tav>
                                        <p:tav tm="100000">
                                          <p:val>
                                            <p:strVal val="#ppt_x"/>
                                          </p:val>
                                        </p:tav>
                                      </p:tavLst>
                                    </p:anim>
                                    <p:anim calcmode="lin" valueType="num">
                                      <p:cBhvr>
                                        <p:cTn id="21" dur="75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750"/>
                                        <p:tgtEl>
                                          <p:spTgt spid="49"/>
                                        </p:tgtEl>
                                      </p:cBhvr>
                                    </p:animEffect>
                                    <p:anim calcmode="lin" valueType="num">
                                      <p:cBhvr>
                                        <p:cTn id="26" dur="750" fill="hold"/>
                                        <p:tgtEl>
                                          <p:spTgt spid="49"/>
                                        </p:tgtEl>
                                        <p:attrNameLst>
                                          <p:attrName>ppt_x</p:attrName>
                                        </p:attrNameLst>
                                      </p:cBhvr>
                                      <p:tavLst>
                                        <p:tav tm="0">
                                          <p:val>
                                            <p:strVal val="#ppt_x"/>
                                          </p:val>
                                        </p:tav>
                                        <p:tav tm="100000">
                                          <p:val>
                                            <p:strVal val="#ppt_x"/>
                                          </p:val>
                                        </p:tav>
                                      </p:tavLst>
                                    </p:anim>
                                    <p:anim calcmode="lin" valueType="num">
                                      <p:cBhvr>
                                        <p:cTn id="27" dur="7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3B9083C-3A47-6BDF-4C4E-A6472E1869F7}"/>
              </a:ext>
            </a:extLst>
          </p:cNvPr>
          <p:cNvSpPr/>
          <p:nvPr/>
        </p:nvSpPr>
        <p:spPr>
          <a:xfrm>
            <a:off x="457200" y="754308"/>
            <a:ext cx="17221200" cy="9950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Câu</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4.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Nhận</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xét</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về</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thức</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trình</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bày</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tờ</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quảng</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5400" b="1" dirty="0" err="1">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cáo</a:t>
            </a:r>
            <a:r>
              <a:rPr lang="en-GB" sz="5400" b="1" dirty="0">
                <a:solidFill>
                  <a:schemeClr val="tx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19" name="Group 18">
            <a:extLst>
              <a:ext uri="{FF2B5EF4-FFF2-40B4-BE49-F238E27FC236}">
                <a16:creationId xmlns:a16="http://schemas.microsoft.com/office/drawing/2014/main" id="{18036F0B-C860-3418-76BF-1FDC89408A1B}"/>
              </a:ext>
            </a:extLst>
          </p:cNvPr>
          <p:cNvGrpSpPr/>
          <p:nvPr/>
        </p:nvGrpSpPr>
        <p:grpSpPr>
          <a:xfrm>
            <a:off x="1219200" y="2400300"/>
            <a:ext cx="16382999" cy="4282846"/>
            <a:chOff x="1053278" y="5295735"/>
            <a:chExt cx="10047270" cy="1332311"/>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1053278" y="5295735"/>
              <a:ext cx="9888719" cy="1332311"/>
              <a:chOff x="1053278" y="5295735"/>
              <a:chExt cx="9888719" cy="1332311"/>
            </a:xfrm>
          </p:grpSpPr>
          <p:sp>
            <p:nvSpPr>
              <p:cNvPr id="18" name="Rectangle: Rounded Corners 17">
                <a:extLst>
                  <a:ext uri="{FF2B5EF4-FFF2-40B4-BE49-F238E27FC236}">
                    <a16:creationId xmlns:a16="http://schemas.microsoft.com/office/drawing/2014/main" id="{A883F740-4E40-8CE2-4F6E-46465AEC4E8E}"/>
                  </a:ext>
                </a:extLst>
              </p:cNvPr>
              <p:cNvSpPr/>
              <p:nvPr/>
            </p:nvSpPr>
            <p:spPr>
              <a:xfrm>
                <a:off x="1053278" y="5295735"/>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228982" y="5404060"/>
              <a:ext cx="9871566" cy="1177644"/>
            </a:xfrm>
            <a:prstGeom prst="rect">
              <a:avLst/>
            </a:prstGeom>
            <a:noFill/>
          </p:spPr>
          <p:txBody>
            <a:bodyPr wrap="square">
              <a:spAutoFit/>
            </a:bodyPr>
            <a:lstStyle/>
            <a:p>
              <a:pPr marL="685800" indent="-685800" algn="just" defTabSz="1371600">
                <a:buFontTx/>
                <a:buChar char="-"/>
              </a:pP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ình thức trình bày rất đặc sắc</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685800" indent="-685800" algn="just" defTabSz="1371600">
                <a:buFontTx/>
                <a:buChar char="-"/>
              </a:pP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ình ảnh minh hoạ chú ốc sên bay rất thú vị</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685800" indent="-685800" algn="just" defTabSz="1371600">
                <a:buFontTx/>
                <a:buChar char="-"/>
              </a:pP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t>
              </a:r>
              <a:r>
                <a:rPr 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àu sắc bắt mắt. </a:t>
              </a:r>
              <a:endPar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defTabSz="1371600">
                <a:buFontTx/>
                <a:buChar char="-"/>
              </a:pP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a:t>
              </a:r>
              <a:r>
                <a:rPr 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 đậm những từ ngữ gây ấn tượng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sz="6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ốc 1 - Copy (2) (online-video-cutter.com)">
            <a:hlinkClick r:id="" action="ppaction://media"/>
            <a:extLst>
              <a:ext uri="{FF2B5EF4-FFF2-40B4-BE49-F238E27FC236}">
                <a16:creationId xmlns:a16="http://schemas.microsoft.com/office/drawing/2014/main" id="{1231C401-964B-98DC-2660-B4651D3B15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5250"/>
            <a:ext cx="18288000" cy="10096500"/>
          </a:xfrm>
          <a:prstGeom prst="rect">
            <a:avLst/>
          </a:prstGeom>
        </p:spPr>
      </p:pic>
      <p:pic>
        <p:nvPicPr>
          <p:cNvPr id="5" name="ốc sên">
            <a:hlinkClick r:id="" action="ppaction://media"/>
            <a:extLst>
              <a:ext uri="{FF2B5EF4-FFF2-40B4-BE49-F238E27FC236}">
                <a16:creationId xmlns:a16="http://schemas.microsoft.com/office/drawing/2014/main" id="{45D7A432-979E-D2CB-4759-8FFD8F9F1FF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33400" y="8801100"/>
            <a:ext cx="406400" cy="406400"/>
          </a:xfrm>
          <a:prstGeom prst="rect">
            <a:avLst/>
          </a:prstGeom>
        </p:spPr>
      </p:pic>
    </p:spTree>
    <p:extLst>
      <p:ext uri="{BB962C8B-B14F-4D97-AF65-F5344CB8AC3E}">
        <p14:creationId xmlns:p14="http://schemas.microsoft.com/office/powerpoint/2010/main" val="382718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00" fill="hold"/>
                                        <p:tgtEl>
                                          <p:spTgt spid="4"/>
                                        </p:tgtEl>
                                      </p:cBhvr>
                                    </p:cmd>
                                  </p:childTnLst>
                                </p:cTn>
                              </p:par>
                              <p:par>
                                <p:cTn id="7" presetID="1" presetClass="mediacall" presetSubtype="0" fill="hold" nodeType="withEffect">
                                  <p:stCondLst>
                                    <p:cond delay="0"/>
                                  </p:stCondLst>
                                  <p:childTnLst>
                                    <p:cmd type="call" cmd="playFrom(0.0)">
                                      <p:cBhvr>
                                        <p:cTn id="8" dur="17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404748" y="880761"/>
            <a:ext cx="14126160" cy="8980425"/>
            <a:chOff x="2206004" y="769479"/>
            <a:chExt cx="8373605"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206004" y="2256053"/>
              <a:ext cx="8373605" cy="3836779"/>
              <a:chOff x="2206004" y="2256053"/>
              <a:chExt cx="8373605"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206004" y="2256053"/>
                <a:ext cx="8373605" cy="3836779"/>
                <a:chOff x="2416844" y="2256053"/>
                <a:chExt cx="8162764"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416844" y="2312469"/>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282053" y="3096555"/>
                <a:ext cx="7723949" cy="1514265"/>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Ý</a:t>
                </a:r>
                <a:r>
                  <a:rPr kumimoji="0" lang="vi-VN"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ngữ</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ấn</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a:t>
                </a:r>
                <a:endParaRPr kumimoji="0" lang="vi-VN"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38558014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1" y="2053252"/>
            <a:ext cx="14034650" cy="3785652"/>
          </a:xfrm>
          <a:prstGeom prst="rect">
            <a:avLst/>
          </a:prstGeom>
          <a:noFill/>
        </p:spPr>
        <p:txBody>
          <a:bodyPr wrap="square">
            <a:spAutoFit/>
          </a:bodyPr>
          <a:lstStyle/>
          <a:p>
            <a:pPr algn="just" defTabSz="1371600"/>
            <a:r>
              <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 đọc là một bài quảng cáo cung cấp toàn bộ thông tin về bộ phim hoạt hình </a:t>
            </a:r>
            <a:r>
              <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 ốc sên bay</a:t>
            </a:r>
            <a:r>
              <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Nội dung và cách trình bày của bài </a:t>
            </a:r>
            <a:r>
              <a:rPr lang="en-US" sz="6000" i="1" dirty="0" err="1">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 hút người đọc.</a:t>
            </a:r>
            <a:endParaRPr lang="en-US" sz="6000" i="1" dirty="0">
              <a:ln>
                <a:solidFill>
                  <a:sysClr val="windowText" lastClr="000000"/>
                </a:solidFill>
              </a:ln>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495800" y="372909"/>
            <a:ext cx="9601200"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4686299"/>
            <a:ext cx="6413193" cy="563256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963400" y="5219699"/>
            <a:ext cx="6722846" cy="509916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4689749" y="3369137"/>
            <a:ext cx="9070086"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28600" y="342900"/>
            <a:ext cx="17713358" cy="9448800"/>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3429000" y="904065"/>
            <a:ext cx="6532558" cy="1200329"/>
          </a:xfrm>
          <a:prstGeom prst="rect">
            <a:avLst/>
          </a:prstGeom>
          <a:noFill/>
        </p:spPr>
        <p:txBody>
          <a:bodyPr wrap="none" rtlCol="0">
            <a:spAutoFit/>
          </a:bodyPr>
          <a:lstStyle/>
          <a:p>
            <a:pPr defTabSz="1371600">
              <a:defRPr/>
            </a:pPr>
            <a:r>
              <a:rPr lang="en-GB" sz="7200" dirty="0" err="1">
                <a:solidFill>
                  <a:srgbClr val="FF0000"/>
                </a:solidFill>
                <a:latin typeface="Times New Roman" panose="02020603050405020304" pitchFamily="18" charset="0"/>
                <a:cs typeface="Times New Roman" panose="02020603050405020304" pitchFamily="18" charset="0"/>
              </a:rPr>
              <a:t>Lưu</a:t>
            </a:r>
            <a:r>
              <a:rPr lang="en-GB" sz="7200" dirty="0">
                <a:solidFill>
                  <a:srgbClr val="FF0000"/>
                </a:solidFill>
                <a:latin typeface="Times New Roman" panose="02020603050405020304" pitchFamily="18" charset="0"/>
                <a:cs typeface="Times New Roman" panose="02020603050405020304" pitchFamily="18" charset="0"/>
              </a:rPr>
              <a:t> ý </a:t>
            </a:r>
            <a:r>
              <a:rPr lang="en-GB" sz="7200" dirty="0" err="1">
                <a:solidFill>
                  <a:srgbClr val="FF0000"/>
                </a:solidFill>
                <a:latin typeface="Times New Roman" panose="02020603050405020304" pitchFamily="18" charset="0"/>
                <a:cs typeface="Times New Roman" panose="02020603050405020304" pitchFamily="18" charset="0"/>
              </a:rPr>
              <a:t>giọng</a:t>
            </a:r>
            <a:r>
              <a:rPr lang="en-GB" sz="7200" dirty="0">
                <a:solidFill>
                  <a:srgbClr val="FF0000"/>
                </a:solidFill>
                <a:latin typeface="Times New Roman" panose="02020603050405020304" pitchFamily="18" charset="0"/>
                <a:cs typeface="Times New Roman" panose="02020603050405020304" pitchFamily="18" charset="0"/>
              </a:rPr>
              <a:t> </a:t>
            </a:r>
            <a:r>
              <a:rPr lang="en-GB" sz="7200" dirty="0" err="1">
                <a:solidFill>
                  <a:srgbClr val="FF0000"/>
                </a:solidFill>
                <a:latin typeface="Times New Roman" panose="02020603050405020304" pitchFamily="18" charset="0"/>
                <a:cs typeface="Times New Roman" panose="02020603050405020304" pitchFamily="18" charset="0"/>
              </a:rPr>
              <a:t>đọc</a:t>
            </a:r>
            <a:r>
              <a:rPr lang="en-GB" sz="7200" dirty="0">
                <a:solidFill>
                  <a:srgbClr val="FF0000"/>
                </a:solidFill>
                <a:latin typeface="Times New Roman" panose="02020603050405020304" pitchFamily="18" charset="0"/>
                <a:cs typeface="Times New Roman" panose="02020603050405020304" pitchFamily="18" charset="0"/>
              </a:rPr>
              <a:t>:</a:t>
            </a:r>
            <a:endParaRPr lang="vi-VN" sz="7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447800" y="2447941"/>
            <a:ext cx="15392400" cy="2862322"/>
          </a:xfrm>
          <a:prstGeom prst="rect">
            <a:avLst/>
          </a:prstGeom>
          <a:noFill/>
        </p:spPr>
        <p:txBody>
          <a:bodyPr wrap="square">
            <a:spAutoFit/>
          </a:bodyPr>
          <a:lstStyle/>
          <a:p>
            <a:pPr algn="just" defTabSz="1371600">
              <a:defRPr/>
            </a:pPr>
            <a:r>
              <a:rPr lang="en-US" sz="60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Giọng đọc diễn cảm, giọng hào hứng, sôi nổi;</a:t>
            </a:r>
            <a:endParaRPr lang="en-US" sz="60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defRPr/>
            </a:pPr>
            <a:r>
              <a:rPr lang="en-US" sz="60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t>
            </a:r>
            <a:r>
              <a:rPr lang="vi-VN" sz="60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 giọng ở những từ ngữ</a:t>
            </a:r>
            <a:r>
              <a:rPr lang="vi-VN" sz="6000" i="1" dirty="0">
                <a:solidFill>
                  <a:srgbClr val="002060"/>
                </a:solidFill>
                <a:latin typeface="+mj-lt"/>
                <a:ea typeface="Calibri" panose="020F0502020204030204" pitchFamily="34" charset="0"/>
                <a:cs typeface="Calibri" panose="020F0502020204030204" pitchFamily="34" charset="0"/>
              </a:rPr>
              <a:t>: vút bay, trân trọng, đặc sắc, bắt mắt, sống động,… </a:t>
            </a:r>
            <a:endParaRPr lang="vi-VN" sz="6000" b="1" i="1" dirty="0">
              <a:solidFill>
                <a:srgbClr val="00206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24A9-BB46-A340-2797-9A8A6D55AF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74C956-2A4C-CBD9-13A7-8CB71D64C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2" name="Rectangle: Rounded Corners 1">
            <a:extLst>
              <a:ext uri="{FF2B5EF4-FFF2-40B4-BE49-F238E27FC236}">
                <a16:creationId xmlns:a16="http://schemas.microsoft.com/office/drawing/2014/main" id="{26C061B3-79D8-03DA-1B62-0A39B33A59A3}"/>
              </a:ext>
            </a:extLst>
          </p:cNvPr>
          <p:cNvSpPr/>
          <p:nvPr/>
        </p:nvSpPr>
        <p:spPr>
          <a:xfrm>
            <a:off x="-40008" y="495300"/>
            <a:ext cx="17642208" cy="94488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C787D8-92C0-F706-A034-5602C7E483EF}"/>
              </a:ext>
            </a:extLst>
          </p:cNvPr>
          <p:cNvSpPr txBox="1"/>
          <p:nvPr/>
        </p:nvSpPr>
        <p:spPr>
          <a:xfrm>
            <a:off x="1594420" y="1404015"/>
            <a:ext cx="14940980" cy="747897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defTabSz="1371600"/>
            <a:r>
              <a:rPr lang="vi-VN" sz="6000" b="1" i="1" dirty="0">
                <a:ln/>
                <a:solidFill>
                  <a:schemeClr val="accent3"/>
                </a:solidFill>
                <a:latin typeface="+mj-lt"/>
                <a:ea typeface="Calibri" panose="020F0502020204030204" pitchFamily="34" charset="0"/>
                <a:cs typeface="Calibri" panose="020F0502020204030204" pitchFamily="34" charset="0"/>
              </a:rPr>
              <a:t>Nội dung hấp dẫn, dí dỏm</a:t>
            </a:r>
            <a:r>
              <a:rPr lang="en-US" sz="6000" b="1" i="1" dirty="0">
                <a:ln/>
                <a:solidFill>
                  <a:schemeClr val="accent3"/>
                </a:solidFill>
                <a:latin typeface="+mj-lt"/>
                <a:ea typeface="Calibri" panose="020F0502020204030204" pitchFamily="34" charset="0"/>
                <a:cs typeface="Calibri" panose="020F0502020204030204" pitchFamily="34" charset="0"/>
              </a:rPr>
              <a:t>:</a:t>
            </a:r>
          </a:p>
          <a:p>
            <a:pPr algn="just" defTabSz="1371600"/>
            <a:r>
              <a:rPr lang="vi-VN" sz="6000" b="1" i="1" dirty="0">
                <a:ln/>
                <a:solidFill>
                  <a:schemeClr val="accent3"/>
                </a:solidFill>
                <a:latin typeface="+mj-lt"/>
                <a:ea typeface="Calibri" panose="020F0502020204030204" pitchFamily="34" charset="0"/>
                <a:cs typeface="Calibri" panose="020F0502020204030204" pitchFamily="34" charset="0"/>
              </a:rPr>
              <a:t> </a:t>
            </a:r>
            <a:r>
              <a:rPr lang="en-US" sz="6000" b="1" i="1" dirty="0">
                <a:ln/>
                <a:solidFill>
                  <a:schemeClr val="accent3"/>
                </a:solidFill>
                <a:latin typeface="+mj-lt"/>
                <a:ea typeface="Calibri" panose="020F0502020204030204" pitchFamily="34" charset="0"/>
                <a:cs typeface="Calibri" panose="020F0502020204030204" pitchFamily="34" charset="0"/>
              </a:rPr>
              <a:t>	</a:t>
            </a:r>
            <a:r>
              <a:rPr lang="en-US" sz="6000" dirty="0">
                <a:ln/>
                <a:latin typeface="Times New Roman" panose="02020603050405020304" pitchFamily="18" charset="0"/>
                <a:ea typeface="Calibri" panose="020F0502020204030204" pitchFamily="34" charset="0"/>
                <a:cs typeface="Times New Roman" panose="02020603050405020304" pitchFamily="18" charset="0"/>
              </a:rPr>
              <a:t>M</a:t>
            </a:r>
            <a:r>
              <a:rPr lang="vi-VN" sz="6000" dirty="0">
                <a:ln/>
                <a:latin typeface="+mj-lt"/>
                <a:ea typeface="Calibri" panose="020F0502020204030204" pitchFamily="34" charset="0"/>
                <a:cs typeface="Calibri" panose="020F0502020204030204" pitchFamily="34" charset="0"/>
              </a:rPr>
              <a:t>ột chú ốc sên có khát vọng bay đi khắp nơi để khám phá thế giới. Được một nhà khoa học trẻ gắn cho đôi cánh</a:t>
            </a:r>
            <a:r>
              <a:rPr lang="en-US" sz="6000" dirty="0">
                <a:ln/>
                <a:latin typeface="Times New Roman" panose="02020603050405020304" pitchFamily="18" charset="0"/>
                <a:ea typeface="Calibri" panose="020F0502020204030204" pitchFamily="34" charset="0"/>
                <a:cs typeface="Times New Roman" panose="02020603050405020304" pitchFamily="18" charset="0"/>
              </a:rPr>
              <a:t>,</a:t>
            </a:r>
            <a:r>
              <a:rPr lang="vi-VN" sz="6000" dirty="0">
                <a:ln/>
                <a:latin typeface="+mj-lt"/>
                <a:ea typeface="Calibri" panose="020F0502020204030204" pitchFamily="34" charset="0"/>
                <a:cs typeface="Calibri" panose="020F0502020204030204" pitchFamily="34" charset="0"/>
              </a:rPr>
              <a:t> chú thỏa sức bay và có rất nhiều trải nghiệm thú vị</a:t>
            </a:r>
            <a:r>
              <a:rPr lang="en-US" sz="6000" dirty="0">
                <a:ln/>
                <a:latin typeface="Times New Roman" panose="02020603050405020304" pitchFamily="18" charset="0"/>
                <a:ea typeface="Calibri" panose="020F0502020204030204" pitchFamily="34" charset="0"/>
                <a:cs typeface="Times New Roman" panose="02020603050405020304" pitchFamily="18" charset="0"/>
              </a:rPr>
              <a:t>.</a:t>
            </a:r>
            <a:r>
              <a:rPr lang="vi-VN" sz="6000" dirty="0">
                <a:ln/>
                <a:latin typeface="+mj-lt"/>
                <a:ea typeface="Calibri" panose="020F0502020204030204" pitchFamily="34" charset="0"/>
                <a:cs typeface="Calibri" panose="020F0502020204030204" pitchFamily="34" charset="0"/>
              </a:rPr>
              <a:t> </a:t>
            </a:r>
            <a:r>
              <a:rPr lang="en-US" sz="6000" dirty="0">
                <a:ln/>
                <a:latin typeface="Times New Roman" panose="02020603050405020304" pitchFamily="18" charset="0"/>
                <a:ea typeface="Calibri" panose="020F0502020204030204" pitchFamily="34" charset="0"/>
                <a:cs typeface="Times New Roman" panose="02020603050405020304" pitchFamily="18" charset="0"/>
              </a:rPr>
              <a:t>M</a:t>
            </a:r>
            <a:r>
              <a:rPr lang="vi-VN" sz="6000" dirty="0">
                <a:ln/>
                <a:latin typeface="+mj-lt"/>
                <a:ea typeface="Calibri" panose="020F0502020204030204" pitchFamily="34" charset="0"/>
                <a:cs typeface="Calibri" panose="020F0502020204030204" pitchFamily="34" charset="0"/>
              </a:rPr>
              <a:t>ỗi tập phim </a:t>
            </a:r>
            <a:r>
              <a:rPr lang="en-US" sz="6000" dirty="0">
                <a:ln/>
                <a:latin typeface="Times New Roman" panose="02020603050405020304" pitchFamily="18" charset="0"/>
                <a:ea typeface="Calibri" panose="020F0502020204030204" pitchFamily="34" charset="0"/>
                <a:cs typeface="Times New Roman" panose="02020603050405020304" pitchFamily="18" charset="0"/>
              </a:rPr>
              <a:t>(</a:t>
            </a:r>
            <a:r>
              <a:rPr lang="vi-VN" sz="6000" dirty="0">
                <a:ln/>
                <a:latin typeface="+mj-lt"/>
                <a:ea typeface="Calibri" panose="020F0502020204030204" pitchFamily="34" charset="0"/>
                <a:cs typeface="Calibri" panose="020F0502020204030204" pitchFamily="34" charset="0"/>
              </a:rPr>
              <a:t>với độ dài </a:t>
            </a:r>
            <a:r>
              <a:rPr lang="en-US" sz="6000" dirty="0">
                <a:ln/>
                <a:latin typeface="Times New Roman" panose="02020603050405020304" pitchFamily="18" charset="0"/>
                <a:ea typeface="Calibri" panose="020F0502020204030204" pitchFamily="34" charset="0"/>
                <a:cs typeface="Times New Roman" panose="02020603050405020304" pitchFamily="18" charset="0"/>
              </a:rPr>
              <a:t>10</a:t>
            </a:r>
            <a:r>
              <a:rPr lang="vi-VN" sz="6000" dirty="0">
                <a:ln/>
                <a:latin typeface="+mj-lt"/>
                <a:ea typeface="Calibri" panose="020F0502020204030204" pitchFamily="34" charset="0"/>
                <a:cs typeface="Calibri" panose="020F0502020204030204" pitchFamily="34" charset="0"/>
              </a:rPr>
              <a:t> phút</a:t>
            </a:r>
            <a:r>
              <a:rPr lang="en-US" sz="6000" dirty="0">
                <a:ln/>
                <a:latin typeface="Times New Roman" panose="02020603050405020304" pitchFamily="18" charset="0"/>
                <a:ea typeface="Calibri" panose="020F0502020204030204" pitchFamily="34" charset="0"/>
                <a:cs typeface="Times New Roman" panose="02020603050405020304" pitchFamily="18" charset="0"/>
              </a:rPr>
              <a:t>)</a:t>
            </a:r>
            <a:r>
              <a:rPr lang="vi-VN" sz="6000" dirty="0">
                <a:ln/>
                <a:latin typeface="+mj-lt"/>
                <a:ea typeface="Calibri" panose="020F0502020204030204" pitchFamily="34" charset="0"/>
                <a:cs typeface="Calibri" panose="020F0502020204030204" pitchFamily="34" charset="0"/>
              </a:rPr>
              <a:t> kể một câu chuyện nhỏ trong hành trình bay lượn</a:t>
            </a:r>
            <a:r>
              <a:rPr lang="en-US" sz="6000" dirty="0">
                <a:ln/>
                <a:latin typeface="Times New Roman" panose="02020603050405020304" pitchFamily="18" charset="0"/>
                <a:ea typeface="Calibri" panose="020F0502020204030204" pitchFamily="34" charset="0"/>
                <a:cs typeface="Times New Roman" panose="02020603050405020304" pitchFamily="18" charset="0"/>
              </a:rPr>
              <a:t>,</a:t>
            </a:r>
            <a:r>
              <a:rPr lang="vi-VN" sz="6000" dirty="0">
                <a:ln/>
                <a:latin typeface="+mj-lt"/>
                <a:ea typeface="Calibri" panose="020F0502020204030204" pitchFamily="34" charset="0"/>
                <a:cs typeface="Calibri" panose="020F0502020204030204" pitchFamily="34" charset="0"/>
              </a:rPr>
              <a:t> trưởng thành và đạt được ước mơ của ốc sê</a:t>
            </a:r>
            <a:r>
              <a:rPr lang="en-US" sz="6000" dirty="0">
                <a:ln/>
                <a:latin typeface="Times New Roman" panose="02020603050405020304" pitchFamily="18" charset="0"/>
                <a:ea typeface="Calibri" panose="020F0502020204030204" pitchFamily="34" charset="0"/>
                <a:cs typeface="Times New Roman" panose="02020603050405020304" pitchFamily="18" charset="0"/>
              </a:rPr>
              <a:t>n .</a:t>
            </a:r>
            <a:endParaRPr lang="vi-VN" sz="6000" dirty="0">
              <a:ln/>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2">
            <a:extLst>
              <a:ext uri="{FF2B5EF4-FFF2-40B4-BE49-F238E27FC236}">
                <a16:creationId xmlns:a16="http://schemas.microsoft.com/office/drawing/2014/main" id="{5E0850D1-26D2-DA8A-AAA5-40CDB5224C52}"/>
              </a:ext>
            </a:extLst>
          </p:cNvPr>
          <p:cNvSpPr/>
          <p:nvPr/>
        </p:nvSpPr>
        <p:spPr>
          <a:xfrm>
            <a:off x="14057175" y="7997957"/>
            <a:ext cx="3176150" cy="1956169"/>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21835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sX0" fmla="*/ 0 w 8966361"/>
                <a:gd name="csY0" fmla="*/ 436870 h 1554924"/>
                <a:gd name="csX1" fmla="*/ 490691 w 8966361"/>
                <a:gd name="csY1" fmla="*/ 0 h 1554924"/>
                <a:gd name="csX2" fmla="*/ 1136748 w 8966361"/>
                <a:gd name="csY2" fmla="*/ 0 h 1554924"/>
                <a:gd name="csX3" fmla="*/ 1862655 w 8966361"/>
                <a:gd name="csY3" fmla="*/ 0 h 1554924"/>
                <a:gd name="csX4" fmla="*/ 2668412 w 8966361"/>
                <a:gd name="csY4" fmla="*/ 0 h 1554924"/>
                <a:gd name="csX5" fmla="*/ 3154770 w 8966361"/>
                <a:gd name="csY5" fmla="*/ 0 h 1554924"/>
                <a:gd name="csX6" fmla="*/ 3720977 w 8966361"/>
                <a:gd name="csY6" fmla="*/ 0 h 1554924"/>
                <a:gd name="csX7" fmla="*/ 4367035 w 8966361"/>
                <a:gd name="csY7" fmla="*/ 0 h 1554924"/>
                <a:gd name="csX8" fmla="*/ 5252641 w 8966361"/>
                <a:gd name="csY8" fmla="*/ 0 h 1554924"/>
                <a:gd name="csX9" fmla="*/ 5738999 w 8966361"/>
                <a:gd name="csY9" fmla="*/ 0 h 1554924"/>
                <a:gd name="csX10" fmla="*/ 6464906 w 8966361"/>
                <a:gd name="csY10" fmla="*/ 0 h 1554924"/>
                <a:gd name="csX11" fmla="*/ 7350513 w 8966361"/>
                <a:gd name="csY11" fmla="*/ 0 h 1554924"/>
                <a:gd name="csX12" fmla="*/ 7836870 w 8966361"/>
                <a:gd name="csY12" fmla="*/ 0 h 1554924"/>
                <a:gd name="csX13" fmla="*/ 8475668 w 8966361"/>
                <a:gd name="csY13" fmla="*/ 0 h 1554924"/>
                <a:gd name="csX14" fmla="*/ 8966361 w 8966361"/>
                <a:gd name="csY14" fmla="*/ 436870 h 1554924"/>
                <a:gd name="csX15" fmla="*/ 8966361 w 8966361"/>
                <a:gd name="csY15" fmla="*/ 1118052 h 1554924"/>
                <a:gd name="csX16" fmla="*/ 8475668 w 8966361"/>
                <a:gd name="csY16" fmla="*/ 1554924 h 1554924"/>
                <a:gd name="csX17" fmla="*/ 7669912 w 8966361"/>
                <a:gd name="csY17" fmla="*/ 1554924 h 1554924"/>
                <a:gd name="csX18" fmla="*/ 7023854 w 8966361"/>
                <a:gd name="csY18" fmla="*/ 1554924 h 1554924"/>
                <a:gd name="csX19" fmla="*/ 6537497 w 8966361"/>
                <a:gd name="csY19" fmla="*/ 1554924 h 1554924"/>
                <a:gd name="csX20" fmla="*/ 5971290 w 8966361"/>
                <a:gd name="csY20" fmla="*/ 1554924 h 1554924"/>
                <a:gd name="csX21" fmla="*/ 5245382 w 8966361"/>
                <a:gd name="csY21" fmla="*/ 1554924 h 1554924"/>
                <a:gd name="csX22" fmla="*/ 4679175 w 8966361"/>
                <a:gd name="csY22" fmla="*/ 1554924 h 1554924"/>
                <a:gd name="csX23" fmla="*/ 3793569 w 8966361"/>
                <a:gd name="csY23" fmla="*/ 1554924 h 1554924"/>
                <a:gd name="csX24" fmla="*/ 3227360 w 8966361"/>
                <a:gd name="csY24" fmla="*/ 1554924 h 1554924"/>
                <a:gd name="csX25" fmla="*/ 2581304 w 8966361"/>
                <a:gd name="csY25" fmla="*/ 1554924 h 1554924"/>
                <a:gd name="csX26" fmla="*/ 1855396 w 8966361"/>
                <a:gd name="csY26" fmla="*/ 1554924 h 1554924"/>
                <a:gd name="csX27" fmla="*/ 490691 w 8966361"/>
                <a:gd name="csY27" fmla="*/ 1554924 h 1554924"/>
                <a:gd name="csX28" fmla="*/ 0 w 8966361"/>
                <a:gd name="csY28" fmla="*/ 1118052 h 1554924"/>
                <a:gd name="csX29" fmla="*/ 0 w 8966361"/>
                <a:gd name="csY29" fmla="*/ 436870 h 1554924"/>
                <a:gd name="csX0" fmla="*/ 0 w 8966361"/>
                <a:gd name="csY0" fmla="*/ 436870 h 1554924"/>
                <a:gd name="csX1" fmla="*/ 490691 w 8966361"/>
                <a:gd name="csY1" fmla="*/ 0 h 1554924"/>
                <a:gd name="csX2" fmla="*/ 977049 w 8966361"/>
                <a:gd name="csY2" fmla="*/ 0 h 1554924"/>
                <a:gd name="csX3" fmla="*/ 1463406 w 8966361"/>
                <a:gd name="csY3" fmla="*/ 0 h 1554924"/>
                <a:gd name="csX4" fmla="*/ 2189313 w 8966361"/>
                <a:gd name="csY4" fmla="*/ 0 h 1554924"/>
                <a:gd name="csX5" fmla="*/ 2675671 w 8966361"/>
                <a:gd name="csY5" fmla="*/ 0 h 1554924"/>
                <a:gd name="csX6" fmla="*/ 3481428 w 8966361"/>
                <a:gd name="csY6" fmla="*/ 0 h 1554924"/>
                <a:gd name="csX7" fmla="*/ 4127486 w 8966361"/>
                <a:gd name="csY7" fmla="*/ 0 h 1554924"/>
                <a:gd name="csX8" fmla="*/ 4693693 w 8966361"/>
                <a:gd name="csY8" fmla="*/ 0 h 1554924"/>
                <a:gd name="csX9" fmla="*/ 5259901 w 8966361"/>
                <a:gd name="csY9" fmla="*/ 0 h 1554924"/>
                <a:gd name="csX10" fmla="*/ 6145508 w 8966361"/>
                <a:gd name="csY10" fmla="*/ 0 h 1554924"/>
                <a:gd name="csX11" fmla="*/ 6540328 w 8966361"/>
                <a:gd name="csY11" fmla="*/ 0 h 1554924"/>
                <a:gd name="csX12" fmla="*/ 6951264 w 8966361"/>
                <a:gd name="csY12" fmla="*/ 0 h 1554924"/>
                <a:gd name="csX13" fmla="*/ 7517472 w 8966361"/>
                <a:gd name="csY13" fmla="*/ 0 h 1554924"/>
                <a:gd name="csX14" fmla="*/ 8475668 w 8966361"/>
                <a:gd name="csY14" fmla="*/ 0 h 1554924"/>
                <a:gd name="csX15" fmla="*/ 8966361 w 8966361"/>
                <a:gd name="csY15" fmla="*/ 436870 h 1554924"/>
                <a:gd name="csX16" fmla="*/ 8966361 w 8966361"/>
                <a:gd name="csY16" fmla="*/ 1118052 h 1554924"/>
                <a:gd name="csX17" fmla="*/ 8475668 w 8966361"/>
                <a:gd name="csY17" fmla="*/ 1554924 h 1554924"/>
                <a:gd name="csX18" fmla="*/ 7669912 w 8966361"/>
                <a:gd name="csY18" fmla="*/ 1554924 h 1554924"/>
                <a:gd name="csX19" fmla="*/ 7103705 w 8966361"/>
                <a:gd name="csY19" fmla="*/ 1554924 h 1554924"/>
                <a:gd name="csX20" fmla="*/ 6297947 w 8966361"/>
                <a:gd name="csY20" fmla="*/ 1554924 h 1554924"/>
                <a:gd name="csX21" fmla="*/ 5412340 w 8966361"/>
                <a:gd name="csY21" fmla="*/ 1554924 h 1554924"/>
                <a:gd name="csX22" fmla="*/ 4526734 w 8966361"/>
                <a:gd name="csY22" fmla="*/ 1554924 h 1554924"/>
                <a:gd name="csX23" fmla="*/ 3960527 w 8966361"/>
                <a:gd name="csY23" fmla="*/ 1554924 h 1554924"/>
                <a:gd name="csX24" fmla="*/ 3314469 w 8966361"/>
                <a:gd name="csY24" fmla="*/ 1554924 h 1554924"/>
                <a:gd name="csX25" fmla="*/ 2428862 w 8966361"/>
                <a:gd name="csY25" fmla="*/ 1554924 h 1554924"/>
                <a:gd name="csX26" fmla="*/ 1702956 w 8966361"/>
                <a:gd name="csY26" fmla="*/ 1554924 h 1554924"/>
                <a:gd name="csX27" fmla="*/ 490691 w 8966361"/>
                <a:gd name="csY27" fmla="*/ 1554924 h 1554924"/>
                <a:gd name="csX28" fmla="*/ 0 w 8966361"/>
                <a:gd name="csY28" fmla="*/ 1118052 h 1554924"/>
                <a:gd name="csX29" fmla="*/ 0 w 8966361"/>
                <a:gd name="csY29" fmla="*/ 436870 h 1554924"/>
                <a:gd name="csX0" fmla="*/ 0 w 8966361"/>
                <a:gd name="csY0" fmla="*/ 436870 h 1554924"/>
                <a:gd name="csX1" fmla="*/ 490691 w 8966361"/>
                <a:gd name="csY1" fmla="*/ 0 h 1554924"/>
                <a:gd name="csX2" fmla="*/ 1136748 w 8966361"/>
                <a:gd name="csY2" fmla="*/ 0 h 1554924"/>
                <a:gd name="csX3" fmla="*/ 1862655 w 8966361"/>
                <a:gd name="csY3" fmla="*/ 0 h 1554924"/>
                <a:gd name="csX4" fmla="*/ 2668412 w 8966361"/>
                <a:gd name="csY4" fmla="*/ 0 h 1554924"/>
                <a:gd name="csX5" fmla="*/ 3154770 w 8966361"/>
                <a:gd name="csY5" fmla="*/ 0 h 1554924"/>
                <a:gd name="csX6" fmla="*/ 3720977 w 8966361"/>
                <a:gd name="csY6" fmla="*/ 0 h 1554924"/>
                <a:gd name="csX7" fmla="*/ 4367035 w 8966361"/>
                <a:gd name="csY7" fmla="*/ 0 h 1554924"/>
                <a:gd name="csX8" fmla="*/ 5252641 w 8966361"/>
                <a:gd name="csY8" fmla="*/ 0 h 1554924"/>
                <a:gd name="csX9" fmla="*/ 5738999 w 8966361"/>
                <a:gd name="csY9" fmla="*/ 0 h 1554924"/>
                <a:gd name="csX10" fmla="*/ 6464906 w 8966361"/>
                <a:gd name="csY10" fmla="*/ 0 h 1554924"/>
                <a:gd name="csX11" fmla="*/ 7350513 w 8966361"/>
                <a:gd name="csY11" fmla="*/ 0 h 1554924"/>
                <a:gd name="csX12" fmla="*/ 7836870 w 8966361"/>
                <a:gd name="csY12" fmla="*/ 0 h 1554924"/>
                <a:gd name="csX13" fmla="*/ 8475668 w 8966361"/>
                <a:gd name="csY13" fmla="*/ 0 h 1554924"/>
                <a:gd name="csX14" fmla="*/ 8966361 w 8966361"/>
                <a:gd name="csY14" fmla="*/ 436870 h 1554924"/>
                <a:gd name="csX15" fmla="*/ 8966361 w 8966361"/>
                <a:gd name="csY15" fmla="*/ 1118052 h 1554924"/>
                <a:gd name="csX16" fmla="*/ 8475668 w 8966361"/>
                <a:gd name="csY16" fmla="*/ 1554924 h 1554924"/>
                <a:gd name="csX17" fmla="*/ 7669912 w 8966361"/>
                <a:gd name="csY17" fmla="*/ 1554924 h 1554924"/>
                <a:gd name="csX18" fmla="*/ 7023854 w 8966361"/>
                <a:gd name="csY18" fmla="*/ 1554924 h 1554924"/>
                <a:gd name="csX19" fmla="*/ 6537497 w 8966361"/>
                <a:gd name="csY19" fmla="*/ 1554924 h 1554924"/>
                <a:gd name="csX20" fmla="*/ 5971290 w 8966361"/>
                <a:gd name="csY20" fmla="*/ 1554924 h 1554924"/>
                <a:gd name="csX21" fmla="*/ 5245382 w 8966361"/>
                <a:gd name="csY21" fmla="*/ 1554924 h 1554924"/>
                <a:gd name="csX22" fmla="*/ 4679175 w 8966361"/>
                <a:gd name="csY22" fmla="*/ 1554924 h 1554924"/>
                <a:gd name="csX23" fmla="*/ 3793569 w 8966361"/>
                <a:gd name="csY23" fmla="*/ 1554924 h 1554924"/>
                <a:gd name="csX24" fmla="*/ 3227360 w 8966361"/>
                <a:gd name="csY24" fmla="*/ 1554924 h 1554924"/>
                <a:gd name="csX25" fmla="*/ 2581304 w 8966361"/>
                <a:gd name="csY25" fmla="*/ 1554924 h 1554924"/>
                <a:gd name="csX26" fmla="*/ 1855396 w 8966361"/>
                <a:gd name="csY26" fmla="*/ 1554924 h 1554924"/>
                <a:gd name="csX27" fmla="*/ 490691 w 8966361"/>
                <a:gd name="csY27" fmla="*/ 1554924 h 1554924"/>
                <a:gd name="csX28" fmla="*/ 0 w 8966361"/>
                <a:gd name="csY28" fmla="*/ 1118052 h 1554924"/>
                <a:gd name="csX29" fmla="*/ 0 w 8966361"/>
                <a:gd name="csY29" fmla="*/ 436870 h 1554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Times New Roman" panose="02020603050405020304" pitchFamily="18" charset="0"/>
                  <a:cs typeface="Times New Roman" panose="02020603050405020304" pitchFamily="18" charset="0"/>
                </a:rPr>
                <a:t>N</a:t>
              </a: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êu cảm xúc của mình sau khi học xong bài </a:t>
              </a:r>
              <a:r>
                <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304800" y="240979"/>
            <a:ext cx="17068799" cy="2760756"/>
            <a:chOff x="177888" y="188501"/>
            <a:chExt cx="9405026" cy="184050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16553" y="188501"/>
              <a:ext cx="8966361" cy="1554924"/>
            </a:xfrm>
            <a:custGeom>
              <a:avLst/>
              <a:gdLst>
                <a:gd name="csX0" fmla="*/ 0 w 8966361"/>
                <a:gd name="csY0" fmla="*/ 436870 h 1554924"/>
                <a:gd name="csX1" fmla="*/ 490691 w 8966361"/>
                <a:gd name="csY1" fmla="*/ 0 h 1554924"/>
                <a:gd name="csX2" fmla="*/ 1136748 w 8966361"/>
                <a:gd name="csY2" fmla="*/ 0 h 1554924"/>
                <a:gd name="csX3" fmla="*/ 1862655 w 8966361"/>
                <a:gd name="csY3" fmla="*/ 0 h 1554924"/>
                <a:gd name="csX4" fmla="*/ 2668412 w 8966361"/>
                <a:gd name="csY4" fmla="*/ 0 h 1554924"/>
                <a:gd name="csX5" fmla="*/ 3154770 w 8966361"/>
                <a:gd name="csY5" fmla="*/ 0 h 1554924"/>
                <a:gd name="csX6" fmla="*/ 3720977 w 8966361"/>
                <a:gd name="csY6" fmla="*/ 0 h 1554924"/>
                <a:gd name="csX7" fmla="*/ 4367035 w 8966361"/>
                <a:gd name="csY7" fmla="*/ 0 h 1554924"/>
                <a:gd name="csX8" fmla="*/ 5252641 w 8966361"/>
                <a:gd name="csY8" fmla="*/ 0 h 1554924"/>
                <a:gd name="csX9" fmla="*/ 5738999 w 8966361"/>
                <a:gd name="csY9" fmla="*/ 0 h 1554924"/>
                <a:gd name="csX10" fmla="*/ 6464906 w 8966361"/>
                <a:gd name="csY10" fmla="*/ 0 h 1554924"/>
                <a:gd name="csX11" fmla="*/ 7350513 w 8966361"/>
                <a:gd name="csY11" fmla="*/ 0 h 1554924"/>
                <a:gd name="csX12" fmla="*/ 7836870 w 8966361"/>
                <a:gd name="csY12" fmla="*/ 0 h 1554924"/>
                <a:gd name="csX13" fmla="*/ 8475668 w 8966361"/>
                <a:gd name="csY13" fmla="*/ 0 h 1554924"/>
                <a:gd name="csX14" fmla="*/ 8966361 w 8966361"/>
                <a:gd name="csY14" fmla="*/ 436870 h 1554924"/>
                <a:gd name="csX15" fmla="*/ 8966361 w 8966361"/>
                <a:gd name="csY15" fmla="*/ 1118052 h 1554924"/>
                <a:gd name="csX16" fmla="*/ 8475668 w 8966361"/>
                <a:gd name="csY16" fmla="*/ 1554924 h 1554924"/>
                <a:gd name="csX17" fmla="*/ 7669912 w 8966361"/>
                <a:gd name="csY17" fmla="*/ 1554924 h 1554924"/>
                <a:gd name="csX18" fmla="*/ 7023854 w 8966361"/>
                <a:gd name="csY18" fmla="*/ 1554924 h 1554924"/>
                <a:gd name="csX19" fmla="*/ 6537497 w 8966361"/>
                <a:gd name="csY19" fmla="*/ 1554924 h 1554924"/>
                <a:gd name="csX20" fmla="*/ 5971290 w 8966361"/>
                <a:gd name="csY20" fmla="*/ 1554924 h 1554924"/>
                <a:gd name="csX21" fmla="*/ 5245382 w 8966361"/>
                <a:gd name="csY21" fmla="*/ 1554924 h 1554924"/>
                <a:gd name="csX22" fmla="*/ 4679175 w 8966361"/>
                <a:gd name="csY22" fmla="*/ 1554924 h 1554924"/>
                <a:gd name="csX23" fmla="*/ 3793569 w 8966361"/>
                <a:gd name="csY23" fmla="*/ 1554924 h 1554924"/>
                <a:gd name="csX24" fmla="*/ 3227360 w 8966361"/>
                <a:gd name="csY24" fmla="*/ 1554924 h 1554924"/>
                <a:gd name="csX25" fmla="*/ 2581304 w 8966361"/>
                <a:gd name="csY25" fmla="*/ 1554924 h 1554924"/>
                <a:gd name="csX26" fmla="*/ 1855396 w 8966361"/>
                <a:gd name="csY26" fmla="*/ 1554924 h 1554924"/>
                <a:gd name="csX27" fmla="*/ 490691 w 8966361"/>
                <a:gd name="csY27" fmla="*/ 1554924 h 1554924"/>
                <a:gd name="csX28" fmla="*/ 0 w 8966361"/>
                <a:gd name="csY28" fmla="*/ 1118052 h 1554924"/>
                <a:gd name="csX29" fmla="*/ 0 w 8966361"/>
                <a:gd name="csY29" fmla="*/ 436870 h 1554924"/>
                <a:gd name="csX0" fmla="*/ 0 w 8966361"/>
                <a:gd name="csY0" fmla="*/ 436870 h 1554924"/>
                <a:gd name="csX1" fmla="*/ 490691 w 8966361"/>
                <a:gd name="csY1" fmla="*/ 0 h 1554924"/>
                <a:gd name="csX2" fmla="*/ 977049 w 8966361"/>
                <a:gd name="csY2" fmla="*/ 0 h 1554924"/>
                <a:gd name="csX3" fmla="*/ 1463406 w 8966361"/>
                <a:gd name="csY3" fmla="*/ 0 h 1554924"/>
                <a:gd name="csX4" fmla="*/ 2189313 w 8966361"/>
                <a:gd name="csY4" fmla="*/ 0 h 1554924"/>
                <a:gd name="csX5" fmla="*/ 2675671 w 8966361"/>
                <a:gd name="csY5" fmla="*/ 0 h 1554924"/>
                <a:gd name="csX6" fmla="*/ 3481428 w 8966361"/>
                <a:gd name="csY6" fmla="*/ 0 h 1554924"/>
                <a:gd name="csX7" fmla="*/ 4127486 w 8966361"/>
                <a:gd name="csY7" fmla="*/ 0 h 1554924"/>
                <a:gd name="csX8" fmla="*/ 4693693 w 8966361"/>
                <a:gd name="csY8" fmla="*/ 0 h 1554924"/>
                <a:gd name="csX9" fmla="*/ 5259901 w 8966361"/>
                <a:gd name="csY9" fmla="*/ 0 h 1554924"/>
                <a:gd name="csX10" fmla="*/ 6145508 w 8966361"/>
                <a:gd name="csY10" fmla="*/ 0 h 1554924"/>
                <a:gd name="csX11" fmla="*/ 6540328 w 8966361"/>
                <a:gd name="csY11" fmla="*/ 0 h 1554924"/>
                <a:gd name="csX12" fmla="*/ 6951264 w 8966361"/>
                <a:gd name="csY12" fmla="*/ 0 h 1554924"/>
                <a:gd name="csX13" fmla="*/ 7517472 w 8966361"/>
                <a:gd name="csY13" fmla="*/ 0 h 1554924"/>
                <a:gd name="csX14" fmla="*/ 8475668 w 8966361"/>
                <a:gd name="csY14" fmla="*/ 0 h 1554924"/>
                <a:gd name="csX15" fmla="*/ 8966361 w 8966361"/>
                <a:gd name="csY15" fmla="*/ 436870 h 1554924"/>
                <a:gd name="csX16" fmla="*/ 8966361 w 8966361"/>
                <a:gd name="csY16" fmla="*/ 1118052 h 1554924"/>
                <a:gd name="csX17" fmla="*/ 8475668 w 8966361"/>
                <a:gd name="csY17" fmla="*/ 1554924 h 1554924"/>
                <a:gd name="csX18" fmla="*/ 7669912 w 8966361"/>
                <a:gd name="csY18" fmla="*/ 1554924 h 1554924"/>
                <a:gd name="csX19" fmla="*/ 7103705 w 8966361"/>
                <a:gd name="csY19" fmla="*/ 1554924 h 1554924"/>
                <a:gd name="csX20" fmla="*/ 6297947 w 8966361"/>
                <a:gd name="csY20" fmla="*/ 1554924 h 1554924"/>
                <a:gd name="csX21" fmla="*/ 5412340 w 8966361"/>
                <a:gd name="csY21" fmla="*/ 1554924 h 1554924"/>
                <a:gd name="csX22" fmla="*/ 4526734 w 8966361"/>
                <a:gd name="csY22" fmla="*/ 1554924 h 1554924"/>
                <a:gd name="csX23" fmla="*/ 3960527 w 8966361"/>
                <a:gd name="csY23" fmla="*/ 1554924 h 1554924"/>
                <a:gd name="csX24" fmla="*/ 3314469 w 8966361"/>
                <a:gd name="csY24" fmla="*/ 1554924 h 1554924"/>
                <a:gd name="csX25" fmla="*/ 2428862 w 8966361"/>
                <a:gd name="csY25" fmla="*/ 1554924 h 1554924"/>
                <a:gd name="csX26" fmla="*/ 1702956 w 8966361"/>
                <a:gd name="csY26" fmla="*/ 1554924 h 1554924"/>
                <a:gd name="csX27" fmla="*/ 490691 w 8966361"/>
                <a:gd name="csY27" fmla="*/ 1554924 h 1554924"/>
                <a:gd name="csX28" fmla="*/ 0 w 8966361"/>
                <a:gd name="csY28" fmla="*/ 1118052 h 1554924"/>
                <a:gd name="csX29" fmla="*/ 0 w 8966361"/>
                <a:gd name="csY29" fmla="*/ 436870 h 1554924"/>
                <a:gd name="csX0" fmla="*/ 0 w 8966361"/>
                <a:gd name="csY0" fmla="*/ 436870 h 1554924"/>
                <a:gd name="csX1" fmla="*/ 490691 w 8966361"/>
                <a:gd name="csY1" fmla="*/ 0 h 1554924"/>
                <a:gd name="csX2" fmla="*/ 1136748 w 8966361"/>
                <a:gd name="csY2" fmla="*/ 0 h 1554924"/>
                <a:gd name="csX3" fmla="*/ 1862655 w 8966361"/>
                <a:gd name="csY3" fmla="*/ 0 h 1554924"/>
                <a:gd name="csX4" fmla="*/ 2668412 w 8966361"/>
                <a:gd name="csY4" fmla="*/ 0 h 1554924"/>
                <a:gd name="csX5" fmla="*/ 3154770 w 8966361"/>
                <a:gd name="csY5" fmla="*/ 0 h 1554924"/>
                <a:gd name="csX6" fmla="*/ 3720977 w 8966361"/>
                <a:gd name="csY6" fmla="*/ 0 h 1554924"/>
                <a:gd name="csX7" fmla="*/ 4367035 w 8966361"/>
                <a:gd name="csY7" fmla="*/ 0 h 1554924"/>
                <a:gd name="csX8" fmla="*/ 5252641 w 8966361"/>
                <a:gd name="csY8" fmla="*/ 0 h 1554924"/>
                <a:gd name="csX9" fmla="*/ 5738999 w 8966361"/>
                <a:gd name="csY9" fmla="*/ 0 h 1554924"/>
                <a:gd name="csX10" fmla="*/ 6464906 w 8966361"/>
                <a:gd name="csY10" fmla="*/ 0 h 1554924"/>
                <a:gd name="csX11" fmla="*/ 7350513 w 8966361"/>
                <a:gd name="csY11" fmla="*/ 0 h 1554924"/>
                <a:gd name="csX12" fmla="*/ 7836870 w 8966361"/>
                <a:gd name="csY12" fmla="*/ 0 h 1554924"/>
                <a:gd name="csX13" fmla="*/ 8475668 w 8966361"/>
                <a:gd name="csY13" fmla="*/ 0 h 1554924"/>
                <a:gd name="csX14" fmla="*/ 8966361 w 8966361"/>
                <a:gd name="csY14" fmla="*/ 436870 h 1554924"/>
                <a:gd name="csX15" fmla="*/ 8966361 w 8966361"/>
                <a:gd name="csY15" fmla="*/ 1118052 h 1554924"/>
                <a:gd name="csX16" fmla="*/ 8475668 w 8966361"/>
                <a:gd name="csY16" fmla="*/ 1554924 h 1554924"/>
                <a:gd name="csX17" fmla="*/ 7669912 w 8966361"/>
                <a:gd name="csY17" fmla="*/ 1554924 h 1554924"/>
                <a:gd name="csX18" fmla="*/ 7023854 w 8966361"/>
                <a:gd name="csY18" fmla="*/ 1554924 h 1554924"/>
                <a:gd name="csX19" fmla="*/ 6537497 w 8966361"/>
                <a:gd name="csY19" fmla="*/ 1554924 h 1554924"/>
                <a:gd name="csX20" fmla="*/ 5971290 w 8966361"/>
                <a:gd name="csY20" fmla="*/ 1554924 h 1554924"/>
                <a:gd name="csX21" fmla="*/ 5245382 w 8966361"/>
                <a:gd name="csY21" fmla="*/ 1554924 h 1554924"/>
                <a:gd name="csX22" fmla="*/ 4679175 w 8966361"/>
                <a:gd name="csY22" fmla="*/ 1554924 h 1554924"/>
                <a:gd name="csX23" fmla="*/ 3793569 w 8966361"/>
                <a:gd name="csY23" fmla="*/ 1554924 h 1554924"/>
                <a:gd name="csX24" fmla="*/ 3227360 w 8966361"/>
                <a:gd name="csY24" fmla="*/ 1554924 h 1554924"/>
                <a:gd name="csX25" fmla="*/ 2581304 w 8966361"/>
                <a:gd name="csY25" fmla="*/ 1554924 h 1554924"/>
                <a:gd name="csX26" fmla="*/ 1855396 w 8966361"/>
                <a:gd name="csY26" fmla="*/ 1554924 h 1554924"/>
                <a:gd name="csX27" fmla="*/ 490691 w 8966361"/>
                <a:gd name="csY27" fmla="*/ 1554924 h 1554924"/>
                <a:gd name="csX28" fmla="*/ 0 w 8966361"/>
                <a:gd name="csY28" fmla="*/ 1118052 h 1554924"/>
                <a:gd name="csX29" fmla="*/ 0 w 8966361"/>
                <a:gd name="csY29" fmla="*/ 436870 h 1554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504770" cy="1538883"/>
            </a:xfrm>
            <a:prstGeom prst="rect">
              <a:avLst/>
            </a:prstGeom>
            <a:noFill/>
          </p:spPr>
          <p:txBody>
            <a:bodyPr wrap="square" rtlCol="0">
              <a:spAutoFit/>
            </a:bodyPr>
            <a:lstStyle/>
            <a:p>
              <a:pPr algn="ctr" defTabSz="1371600">
                <a:defRPr/>
              </a:pPr>
              <a:r>
                <a:rPr lang="vi-VN" sz="4800" b="1" dirty="0">
                  <a:solidFill>
                    <a:prstClr val="black"/>
                  </a:solidFill>
                  <a:latin typeface="+mj-lt"/>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0" y="114300"/>
            <a:ext cx="18285714" cy="10172700"/>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114301"/>
            <a:ext cx="9906000" cy="10172700"/>
          </a:xfrm>
          <a:prstGeom prst="rect">
            <a:avLst/>
          </a:prstGeom>
        </p:spPr>
      </p:pic>
    </p:spTree>
    <p:extLst>
      <p:ext uri="{BB962C8B-B14F-4D97-AF65-F5344CB8AC3E}">
        <p14:creationId xmlns:p14="http://schemas.microsoft.com/office/powerpoint/2010/main" val="3022796564"/>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6" name="Rectangle: Diagonal Corners Rounded 5">
            <a:extLst>
              <a:ext uri="{FF2B5EF4-FFF2-40B4-BE49-F238E27FC236}">
                <a16:creationId xmlns:a16="http://schemas.microsoft.com/office/drawing/2014/main" id="{9C33F908-C86D-C190-7F0C-2720390B52D8}"/>
              </a:ext>
            </a:extLst>
          </p:cNvPr>
          <p:cNvSpPr/>
          <p:nvPr/>
        </p:nvSpPr>
        <p:spPr>
          <a:xfrm>
            <a:off x="1139920" y="2849010"/>
            <a:ext cx="15087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mj-lt"/>
                <a:ea typeface="Calibri" panose="020F0502020204030204" pitchFamily="34" charset="0"/>
                <a:cs typeface="Calibri" panose="020F0502020204030204" pitchFamily="34" charset="0"/>
              </a:rPr>
              <a:t>Đoạn 1: Từ đ</a:t>
            </a:r>
            <a:r>
              <a:rPr lang="en-US" sz="6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ầ</a:t>
            </a:r>
            <a:r>
              <a:rPr lang="vi-VN" sz="6000" b="1" i="1" dirty="0">
                <a:solidFill>
                  <a:prstClr val="black"/>
                </a:solidFill>
                <a:latin typeface="+mj-lt"/>
                <a:ea typeface="Calibri" panose="020F0502020204030204" pitchFamily="34" charset="0"/>
                <a:cs typeface="Calibri" panose="020F0502020204030204" pitchFamily="34" charset="0"/>
              </a:rPr>
              <a:t>u đến... chiếu phim Quốc gia</a:t>
            </a:r>
            <a:endParaRPr lang="vi-VN" sz="6000" dirty="0">
              <a:solidFill>
                <a:prstClr val="black"/>
              </a:solidFill>
              <a:latin typeface="+mj-lt"/>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2514600" y="5120168"/>
            <a:ext cx="13563600"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mj-lt"/>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mj-lt"/>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4191000" y="7124700"/>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mj-lt"/>
                <a:ea typeface="Calibri" panose="020F0502020204030204" pitchFamily="34" charset="0"/>
                <a:cs typeface="Calibri" panose="020F0502020204030204" pitchFamily="34" charset="0"/>
              </a:rPr>
              <a:t>Đoạn 3: Phần còn lại.</a:t>
            </a:r>
            <a:endParaRPr lang="vi-VN" sz="6000" dirty="0">
              <a:solidFill>
                <a:prstClr val="black"/>
              </a:solidFill>
              <a:latin typeface="+mj-lt"/>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2"/>
          <a:stretch>
            <a:fillRect/>
          </a:stretch>
        </p:blipFill>
        <p:spPr>
          <a:xfrm>
            <a:off x="304800" y="28628"/>
            <a:ext cx="7065876" cy="2749643"/>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5"/>
          <a:stretch>
            <a:fillRect/>
          </a:stretch>
        </p:blipFill>
        <p:spPr>
          <a:xfrm>
            <a:off x="5486400" y="0"/>
            <a:ext cx="8763000" cy="5194242"/>
          </a:xfrm>
          <a:prstGeom prst="rect">
            <a:avLst/>
          </a:prstGeom>
        </p:spPr>
      </p:pic>
    </p:spTree>
    <p:extLst>
      <p:ext uri="{BB962C8B-B14F-4D97-AF65-F5344CB8AC3E}">
        <p14:creationId xmlns:p14="http://schemas.microsoft.com/office/powerpoint/2010/main" val="361689724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587307" y="2744265"/>
                <a:ext cx="7452934" cy="2244032"/>
              </a:xfrm>
              <a:prstGeom prst="rect">
                <a:avLst/>
              </a:prstGeom>
              <a:noFill/>
            </p:spPr>
            <p:txBody>
              <a:bodyPr wrap="square">
                <a:spAutoFit/>
              </a:bodyPr>
              <a:lstStyle/>
              <a:p>
                <a:pPr lvl="0" algn="just" defTabSz="1371600">
                  <a:defRPr/>
                </a:pPr>
                <a:r>
                  <a:rPr kumimoji="0" lang="vi-VN" sz="6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Mỗi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tập phim</a:t>
                </a:r>
                <a:r>
                  <a:rPr lang="en-US" sz="6000" b="1" dirty="0">
                    <a:solidFill>
                      <a:srgbClr val="FF0000"/>
                    </a:solidFill>
                    <a:latin typeface="+mj-lt"/>
                    <a:ea typeface="Calibri" panose="020F0502020204030204" pitchFamily="34" charset="0"/>
                    <a:cs typeface="Calibri" panose="020F0502020204030204" pitchFamily="34" charset="0"/>
                  </a:rPr>
                  <a:t>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với độ dài 10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phút)</a:t>
                </a:r>
                <a:r>
                  <a:rPr lang="en-US" sz="6000" b="1" dirty="0">
                    <a:solidFill>
                      <a:srgbClr val="FF0000"/>
                    </a:solidFill>
                    <a:latin typeface="+mj-lt"/>
                    <a:ea typeface="Calibri" panose="020F0502020204030204" pitchFamily="34" charset="0"/>
                    <a:cs typeface="Calibri" panose="020F0502020204030204" pitchFamily="34" charset="0"/>
                  </a:rPr>
                  <a:t>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kể </a:t>
                </a:r>
                <a:r>
                  <a:rPr kumimoji="0" lang="vi-VN" sz="6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một câu chuyện nhỏ trong hành trình bay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lượn,</a:t>
                </a:r>
                <a:r>
                  <a:rPr lang="en-US" sz="6000" b="1" dirty="0">
                    <a:solidFill>
                      <a:srgbClr val="FF0000"/>
                    </a:solidFill>
                    <a:latin typeface="+mj-lt"/>
                    <a:ea typeface="Calibri" panose="020F0502020204030204" pitchFamily="34" charset="0"/>
                    <a:cs typeface="Calibri" panose="020F0502020204030204" pitchFamily="34" charset="0"/>
                  </a:rPr>
                  <a:t>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trưởng thành</a:t>
                </a:r>
                <a:r>
                  <a:rPr kumimoji="0" lang="en-US" sz="6000" b="1"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rPr>
                  <a:t> </a:t>
                </a:r>
                <a:r>
                  <a:rPr kumimoji="0" lang="vi-VN" sz="6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và </a:t>
                </a:r>
                <a:r>
                  <a:rPr kumimoji="0" lang="vi-VN" sz="6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cxnSp>
        <p:nvCxnSpPr>
          <p:cNvPr id="4" name="Straight Connector 3">
            <a:extLst>
              <a:ext uri="{FF2B5EF4-FFF2-40B4-BE49-F238E27FC236}">
                <a16:creationId xmlns:a16="http://schemas.microsoft.com/office/drawing/2014/main" id="{4C4F3C60-057F-1E30-7C4D-4AA0C2645D9E}"/>
              </a:ext>
            </a:extLst>
          </p:cNvPr>
          <p:cNvCxnSpPr>
            <a:cxnSpLocks/>
          </p:cNvCxnSpPr>
          <p:nvPr/>
        </p:nvCxnSpPr>
        <p:spPr>
          <a:xfrm flipH="1">
            <a:off x="7696200" y="4364599"/>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0E5D09D-1B98-DEC7-3396-233A00005AF7}"/>
              </a:ext>
            </a:extLst>
          </p:cNvPr>
          <p:cNvCxnSpPr>
            <a:cxnSpLocks/>
          </p:cNvCxnSpPr>
          <p:nvPr/>
        </p:nvCxnSpPr>
        <p:spPr>
          <a:xfrm flipH="1">
            <a:off x="14554200" y="4402699"/>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05C5787-D82C-7EC9-1912-9E80C700E570}"/>
              </a:ext>
            </a:extLst>
          </p:cNvPr>
          <p:cNvCxnSpPr>
            <a:cxnSpLocks/>
          </p:cNvCxnSpPr>
          <p:nvPr/>
        </p:nvCxnSpPr>
        <p:spPr>
          <a:xfrm flipH="1">
            <a:off x="6096000" y="6273537"/>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669320E-D0D3-A9CE-B8C0-385BB142BD9A}"/>
              </a:ext>
            </a:extLst>
          </p:cNvPr>
          <p:cNvCxnSpPr>
            <a:cxnSpLocks/>
          </p:cNvCxnSpPr>
          <p:nvPr/>
        </p:nvCxnSpPr>
        <p:spPr>
          <a:xfrm flipH="1">
            <a:off x="10363200" y="6205470"/>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4B0846A7-CF76-66C9-DAD4-34F1CA102F90}"/>
              </a:ext>
            </a:extLst>
          </p:cNvPr>
          <p:cNvCxnSpPr>
            <a:cxnSpLocks/>
          </p:cNvCxnSpPr>
          <p:nvPr/>
        </p:nvCxnSpPr>
        <p:spPr>
          <a:xfrm flipH="1">
            <a:off x="7606145" y="7141583"/>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AD2CBBA-41F9-DC13-8529-5D1D7280D47F}"/>
              </a:ext>
            </a:extLst>
          </p:cNvPr>
          <p:cNvCxnSpPr>
            <a:cxnSpLocks/>
          </p:cNvCxnSpPr>
          <p:nvPr/>
        </p:nvCxnSpPr>
        <p:spPr>
          <a:xfrm flipH="1">
            <a:off x="7758545" y="7156707"/>
            <a:ext cx="152400" cy="70270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strVal val="#ppt_x"/>
                                          </p:val>
                                        </p:tav>
                                        <p:tav tm="100000">
                                          <p:val>
                                            <p:strVal val="#ppt_x"/>
                                          </p:val>
                                        </p:tav>
                                      </p:tavLst>
                                    </p:anim>
                                    <p:anim calcmode="lin" valueType="num">
                                      <p:cBhvr>
                                        <p:cTn id="4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710</Words>
  <Application>Microsoft Office PowerPoint</Application>
  <PresentationFormat>Tùy chỉnh</PresentationFormat>
  <Paragraphs>47</Paragraphs>
  <Slides>27</Slides>
  <Notes>1</Notes>
  <HiddenSlides>0</HiddenSlides>
  <MMClips>3</MMClips>
  <ScaleCrop>false</ScaleCrop>
  <HeadingPairs>
    <vt:vector size="6" baseType="variant">
      <vt:variant>
        <vt:lpstr>Phông được Dùng</vt:lpstr>
      </vt:variant>
      <vt:variant>
        <vt:i4>5</vt:i4>
      </vt:variant>
      <vt:variant>
        <vt:lpstr>Chủ đề</vt:lpstr>
      </vt:variant>
      <vt:variant>
        <vt:i4>5</vt:i4>
      </vt:variant>
      <vt:variant>
        <vt:lpstr>Tiêu đề Bản chiếu</vt:lpstr>
      </vt:variant>
      <vt:variant>
        <vt:i4>27</vt:i4>
      </vt:variant>
    </vt:vector>
  </HeadingPairs>
  <TitlesOfParts>
    <vt:vector size="37" baseType="lpstr">
      <vt:lpstr>Aptos</vt:lpstr>
      <vt:lpstr>Aptos Display</vt:lpstr>
      <vt:lpstr>Arial</vt:lpstr>
      <vt:lpstr>Calibri</vt:lpstr>
      <vt:lpstr>Times New Roman</vt:lpstr>
      <vt:lpstr>Office Theme</vt:lpstr>
      <vt:lpstr>Thiết kế Tùy chỉnh</vt:lpstr>
      <vt:lpstr>Custom Design</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huyentranthi2026@outlook.com</cp:lastModifiedBy>
  <cp:revision>163</cp:revision>
  <dcterms:created xsi:type="dcterms:W3CDTF">2006-08-16T00:00:00Z</dcterms:created>
  <dcterms:modified xsi:type="dcterms:W3CDTF">2025-12-21T12:45:30Z</dcterms:modified>
  <dc:identifier>DAGIZPjWVZs</dc:identifier>
</cp:coreProperties>
</file>