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9"/>
  </p:notesMasterIdLst>
  <p:sldIdLst>
    <p:sldId id="331" r:id="rId2"/>
    <p:sldId id="452" r:id="rId3"/>
    <p:sldId id="453" r:id="rId4"/>
    <p:sldId id="454" r:id="rId5"/>
    <p:sldId id="444" r:id="rId6"/>
    <p:sldId id="475" r:id="rId7"/>
    <p:sldId id="455" r:id="rId8"/>
    <p:sldId id="458" r:id="rId9"/>
    <p:sldId id="432" r:id="rId10"/>
    <p:sldId id="434" r:id="rId11"/>
    <p:sldId id="476" r:id="rId12"/>
    <p:sldId id="403" r:id="rId13"/>
    <p:sldId id="474" r:id="rId14"/>
    <p:sldId id="407" r:id="rId15"/>
    <p:sldId id="477" r:id="rId16"/>
    <p:sldId id="473" r:id="rId17"/>
    <p:sldId id="276" r:id="rId18"/>
  </p:sldIdLst>
  <p:sldSz cx="12190413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0000FF"/>
    <a:srgbClr val="F3F3F3"/>
    <a:srgbClr val="C41349"/>
    <a:srgbClr val="FFFB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9" autoAdjust="0"/>
    <p:restoredTop sz="88950" autoAdjust="0"/>
  </p:normalViewPr>
  <p:slideViewPr>
    <p:cSldViewPr snapToGrid="0">
      <p:cViewPr varScale="1">
        <p:scale>
          <a:sx n="82" d="100"/>
          <a:sy n="82" d="100"/>
        </p:scale>
        <p:origin x="739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565E3-F375-40ED-B1B5-6AD16705FE42}" type="datetimeFigureOut">
              <a:rPr lang="zh-CN" altLang="en-US" smtClean="0"/>
              <a:t>2025/10/14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FB77-EF15-449C-9908-6055D35882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0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5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6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80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4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21" y="1930595"/>
            <a:ext cx="85191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021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BF17BB-90D7-48D1-A408-C4A17A18C95C}"/>
              </a:ext>
            </a:extLst>
          </p:cNvPr>
          <p:cNvSpPr/>
          <p:nvPr userDrawn="1"/>
        </p:nvSpPr>
        <p:spPr>
          <a:xfrm>
            <a:off x="11138406" y="5"/>
            <a:ext cx="115344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6747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"/>
            <a:ext cx="12190412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54" y="1709763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54" y="4589488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32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34" y="-90897"/>
            <a:ext cx="1261204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094" y="635635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075" y="6356357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9479" y="6356357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022" y="1930595"/>
            <a:ext cx="851911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4BE59B-8762-4673-A68F-7BB4BC8F730A}"/>
              </a:ext>
            </a:extLst>
          </p:cNvPr>
          <p:cNvSpPr/>
          <p:nvPr userDrawn="1"/>
        </p:nvSpPr>
        <p:spPr>
          <a:xfrm>
            <a:off x="11133445" y="136528"/>
            <a:ext cx="115344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9186272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8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3293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6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29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7"/>
            <a:ext cx="12164255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1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076" y="-68826"/>
            <a:ext cx="12511835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6455" y="186279"/>
            <a:ext cx="1284484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78054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35" y="-90897"/>
            <a:ext cx="1261204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038" y="1930595"/>
            <a:ext cx="851911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66C2E5-4562-4E15-971C-1ECFE1A744BE}"/>
              </a:ext>
            </a:extLst>
          </p:cNvPr>
          <p:cNvSpPr/>
          <p:nvPr userDrawn="1"/>
        </p:nvSpPr>
        <p:spPr>
          <a:xfrm>
            <a:off x="11308356" y="136525"/>
            <a:ext cx="985092" cy="1196516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52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" y="1"/>
            <a:ext cx="1218329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8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" y="2004"/>
            <a:ext cx="12183293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4255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093" y="365129"/>
            <a:ext cx="105142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093" y="1825625"/>
            <a:ext cx="1051423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093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075" y="6356355"/>
            <a:ext cx="41142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9479" y="6356355"/>
            <a:ext cx="27428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3823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10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10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10" y="6356389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10/14/2025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89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89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7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709" r:id="rId6"/>
    <p:sldLayoutId id="2147483710" r:id="rId7"/>
    <p:sldLayoutId id="2147483711" r:id="rId8"/>
    <p:sldLayoutId id="2147483876" r:id="rId9"/>
    <p:sldLayoutId id="2147483877" r:id="rId10"/>
    <p:sldLayoutId id="2147483883" r:id="rId11"/>
    <p:sldLayoutId id="21474838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4.gif"/><Relationship Id="rId10" Type="http://schemas.openxmlformats.org/officeDocument/2006/relationships/image" Target="../media/image13.gif"/><Relationship Id="rId4" Type="http://schemas.openxmlformats.org/officeDocument/2006/relationships/image" Target="../media/image12.gi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" Type="http://schemas.openxmlformats.org/officeDocument/2006/relationships/audio" Target="../media/media2.wav"/><Relationship Id="rId16" Type="http://schemas.openxmlformats.org/officeDocument/2006/relationships/image" Target="../media/image25.png"/><Relationship Id="rId20" Type="http://schemas.openxmlformats.org/officeDocument/2006/relationships/image" Target="../media/image18.gif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4.gif"/><Relationship Id="rId5" Type="http://schemas.openxmlformats.org/officeDocument/2006/relationships/audio" Target="../media/audio2.wav"/><Relationship Id="rId15" Type="http://schemas.openxmlformats.org/officeDocument/2006/relationships/image" Target="../media/image24.png"/><Relationship Id="rId10" Type="http://schemas.openxmlformats.org/officeDocument/2006/relationships/image" Target="../media/image13.gif"/><Relationship Id="rId19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gif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4127"/>
            <a:ext cx="12190413" cy="687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4802" y="2715476"/>
            <a:ext cx="6940808" cy="1446362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399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399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ĐẾN VỚI TIẾT HỌC</a:t>
            </a:r>
            <a:endParaRPr lang="en-US" sz="5399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8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A7EAA81D-B001-42B6-8FB4-4EA4D413206A}"/>
              </a:ext>
            </a:extLst>
          </p:cNvPr>
          <p:cNvSpPr/>
          <p:nvPr/>
        </p:nvSpPr>
        <p:spPr>
          <a:xfrm>
            <a:off x="3574769" y="923375"/>
            <a:ext cx="5389768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4472C4"/>
                </a:solidFill>
              </a:rPr>
              <a:t>LUYỆN ĐỌC CÂU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0E0DCE-DAF0-42E3-AC2F-94D52148F7D3}"/>
              </a:ext>
            </a:extLst>
          </p:cNvPr>
          <p:cNvSpPr/>
          <p:nvPr/>
        </p:nvSpPr>
        <p:spPr>
          <a:xfrm>
            <a:off x="352214" y="2024744"/>
            <a:ext cx="11485983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   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1:</a:t>
            </a:r>
          </a:p>
          <a:p>
            <a:pPr algn="just">
              <a:spcAft>
                <a:spcPts val="600"/>
              </a:spcAft>
            </a:pPr>
            <a:r>
              <a:rPr lang="vi-VN" sz="3200" dirty="0">
                <a:solidFill>
                  <a:schemeClr val="accent1"/>
                </a:solidFill>
                <a:cs typeface="Times New Roman" pitchFamily="18" charset="0"/>
              </a:rPr>
              <a:t>Giờ ra chơi,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vi-VN" sz="3200" dirty="0">
                <a:solidFill>
                  <a:schemeClr val="accent1"/>
                </a:solidFill>
                <a:cs typeface="Times New Roman" pitchFamily="18" charset="0"/>
              </a:rPr>
              <a:t> thầy giáo vừa kịp viết lên bảng mấy chữ mẫu cho tiết 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      </a:t>
            </a:r>
            <a:r>
              <a:rPr lang="vi-VN" sz="3200" dirty="0">
                <a:solidFill>
                  <a:schemeClr val="accent1"/>
                </a:solidFill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vi-VN" sz="3200" dirty="0">
                <a:solidFill>
                  <a:schemeClr val="accent1"/>
                </a:solidFill>
                <a:cs typeface="Times New Roman" pitchFamily="18" charset="0"/>
              </a:rPr>
              <a:t> t</a:t>
            </a:r>
            <a:r>
              <a:rPr lang="en-US" sz="3200" dirty="0" err="1">
                <a:solidFill>
                  <a:schemeClr val="accent1"/>
                </a:solidFill>
                <a:cs typeface="Times New Roman" pitchFamily="18" charset="0"/>
              </a:rPr>
              <a:t>hì</a:t>
            </a: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vi-VN" sz="3200" dirty="0">
                <a:solidFill>
                  <a:schemeClr val="accent1"/>
                </a:solidFill>
                <a:cs typeface="Times New Roman" pitchFamily="18" charset="0"/>
              </a:rPr>
              <a:t>nghe tiếng “rầm”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vi-VN" sz="3200" dirty="0">
                <a:solidFill>
                  <a:schemeClr val="accent1"/>
                </a:solidFill>
                <a:cs typeface="Times New Roman" pitchFamily="18" charset="0"/>
              </a:rPr>
              <a:t> ngoài hành lang.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//</a:t>
            </a:r>
          </a:p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endParaRPr lang="en-US" sz="3200" dirty="0">
              <a:solidFill>
                <a:srgbClr val="00B050"/>
              </a:solidFill>
              <a:cs typeface="Times New Roman" pitchFamily="18" charset="0"/>
            </a:endParaRPr>
          </a:p>
          <a:p>
            <a:pPr algn="just"/>
            <a:endParaRPr lang="en-US" sz="3200" dirty="0">
              <a:cs typeface="Times New Roman" pitchFamily="18" charset="0"/>
            </a:endParaRPr>
          </a:p>
          <a:p>
            <a:pPr algn="just"/>
            <a:endParaRPr lang="en-US" sz="3200" dirty="0">
              <a:cs typeface="Times New Roman" pitchFamily="18" charset="0"/>
            </a:endParaRPr>
          </a:p>
          <a:p>
            <a:pPr algn="just"/>
            <a:endParaRPr lang="vi-VN" sz="3200" dirty="0">
              <a:cs typeface="Times New Roman" pitchFamily="18" charset="0"/>
            </a:endParaRPr>
          </a:p>
          <a:p>
            <a:pPr algn="just"/>
            <a:endParaRPr lang="vi-VN" sz="3200" dirty="0"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endParaRPr lang="vi-VN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69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2365B-8231-1AA3-44FB-59942C3A3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A625F8BE-0F3B-5B3E-6D4D-5E41FF9E3D30}"/>
              </a:ext>
            </a:extLst>
          </p:cNvPr>
          <p:cNvSpPr/>
          <p:nvPr/>
        </p:nvSpPr>
        <p:spPr>
          <a:xfrm>
            <a:off x="3574769" y="923375"/>
            <a:ext cx="5389768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3600" b="1" dirty="0">
                <a:solidFill>
                  <a:srgbClr val="4472C4"/>
                </a:solidFill>
              </a:rPr>
              <a:t>LUYỆN ĐỌC CÂU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FA49FBB-4298-6292-BEFD-626910F231BB}"/>
              </a:ext>
            </a:extLst>
          </p:cNvPr>
          <p:cNvSpPr/>
          <p:nvPr/>
        </p:nvSpPr>
        <p:spPr>
          <a:xfrm>
            <a:off x="352214" y="2024744"/>
            <a:ext cx="1148598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schemeClr val="accent1"/>
                </a:solidFill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   </a:t>
            </a:r>
            <a:r>
              <a:rPr lang="en-US" sz="3200" dirty="0" err="1">
                <a:solidFill>
                  <a:srgbClr val="00B050"/>
                </a:solidFill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 2:</a:t>
            </a:r>
          </a:p>
          <a:p>
            <a:pPr algn="just"/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 Các em m</a:t>
            </a:r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ang</a:t>
            </a:r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 chiếc xô nhựa đến đây</a:t>
            </a:r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,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 trồng tạm cây hoa và</a:t>
            </a:r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o</a:t>
            </a:r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 đó.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//</a:t>
            </a:r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 Ngày mai</a:t>
            </a:r>
            <a:r>
              <a:rPr lang="en-US" sz="3200" dirty="0">
                <a:solidFill>
                  <a:srgbClr val="00B050"/>
                </a:solidFill>
                <a:cs typeface="Times New Roman" pitchFamily="18" charset="0"/>
              </a:rPr>
              <a:t>,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 ta sẽ tìm cho nó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/</a:t>
            </a:r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 một cái chậu mới.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//</a:t>
            </a:r>
            <a:r>
              <a:rPr lang="vi-VN" sz="3200" dirty="0">
                <a:solidFill>
                  <a:srgbClr val="00B050"/>
                </a:solidFill>
                <a:cs typeface="Times New Roman" pitchFamily="18" charset="0"/>
              </a:rPr>
              <a:t>Được không nào?</a:t>
            </a:r>
            <a:r>
              <a:rPr lang="en-US" sz="3200" dirty="0">
                <a:solidFill>
                  <a:srgbClr val="FF0000"/>
                </a:solidFill>
                <a:cs typeface="Times New Roman" pitchFamily="18" charset="0"/>
              </a:rPr>
              <a:t>//</a:t>
            </a:r>
            <a:endParaRPr lang="en-US" sz="3200" dirty="0">
              <a:solidFill>
                <a:srgbClr val="00B050"/>
              </a:solidFill>
              <a:cs typeface="Times New Roman" pitchFamily="18" charset="0"/>
            </a:endParaRPr>
          </a:p>
          <a:p>
            <a:pPr algn="just"/>
            <a:endParaRPr lang="en-US" sz="3200" dirty="0">
              <a:cs typeface="Times New Roman" pitchFamily="18" charset="0"/>
            </a:endParaRPr>
          </a:p>
          <a:p>
            <a:pPr algn="just"/>
            <a:endParaRPr lang="en-US" sz="3200" dirty="0">
              <a:cs typeface="Times New Roman" pitchFamily="18" charset="0"/>
            </a:endParaRPr>
          </a:p>
          <a:p>
            <a:pPr algn="just"/>
            <a:endParaRPr lang="vi-VN" sz="3200" dirty="0">
              <a:cs typeface="Times New Roman" pitchFamily="18" charset="0"/>
            </a:endParaRPr>
          </a:p>
          <a:p>
            <a:pPr algn="just"/>
            <a:endParaRPr lang="vi-VN" sz="3200" dirty="0">
              <a:cs typeface="Times New Roman" pitchFamily="18" charset="0"/>
            </a:endParaRPr>
          </a:p>
          <a:p>
            <a:pPr algn="just">
              <a:spcAft>
                <a:spcPts val="600"/>
              </a:spcAft>
            </a:pPr>
            <a:endParaRPr lang="vi-VN" sz="32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37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20" y="1202744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165696" y="3336107"/>
            <a:ext cx="40511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LUYỆN ĐỌC</a:t>
            </a: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7" y="3373371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76" y="3592467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746" y="171744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9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16558" y="539390"/>
            <a:ext cx="3048000" cy="413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>
                <a:solidFill>
                  <a:srgbClr val="FF0000"/>
                </a:solidFill>
                <a:latin typeface="+mn-lt"/>
              </a:rPr>
              <a:t>Chậu hoa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2278" y="999295"/>
            <a:ext cx="11754679" cy="5858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1.Giờ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Em xin lỗi thầy. Nhưng </a:t>
            </a:r>
            <a:r>
              <a:rPr lang="en-US" sz="2200" dirty="0">
                <a:cs typeface="Times New Roman" pitchFamily="18" charset="0"/>
              </a:rPr>
              <a:t>t</a:t>
            </a:r>
            <a:r>
              <a:rPr lang="vi-VN" sz="2200" dirty="0">
                <a:cs typeface="Times New Roman" pitchFamily="18" charset="0"/>
              </a:rPr>
              <a:t>ại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Thưa thầy, em chỉ va vào bạn thôi. - Lân nói</a:t>
            </a:r>
            <a:r>
              <a:rPr lang="en-US" sz="2200" dirty="0">
                <a:cs typeface="Times New Roman" pitchFamily="18" charset="0"/>
              </a:rPr>
              <a:t>:</a:t>
            </a:r>
            <a:endParaRPr lang="vi-VN" sz="2200" dirty="0"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Nghe thầy nói, Lân cũng nhận lỗi. L</a:t>
            </a:r>
            <a:r>
              <a:rPr lang="en-US" sz="2200" dirty="0">
                <a:cs typeface="Times New Roman" pitchFamily="18" charset="0"/>
              </a:rPr>
              <a:t>â</a:t>
            </a:r>
            <a:r>
              <a:rPr lang="vi-VN" sz="2200" dirty="0">
                <a:cs typeface="Times New Roman" pitchFamily="18" charset="0"/>
              </a:rPr>
              <a:t>n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cs typeface="Times New Roman" pitchFamily="18" charset="0"/>
              </a:rPr>
              <a:t>Theo A-mô-na-svi-li (Vũ Nho Dịch)</a:t>
            </a:r>
            <a:endParaRPr lang="en-US" sz="2000" dirty="0"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420176" y="1319391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0" y="1828800"/>
            <a:ext cx="3909393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350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20" y="1202744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4069648" y="3369190"/>
            <a:ext cx="405111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LẨU BĂNG CHUYỀN</a:t>
            </a:r>
            <a:endParaRPr kumimoji="0" lang="en-US" sz="4800" b="1" i="0" u="none" strike="noStrike" kern="1200" cap="all" spc="0" normalizeH="0" baseline="0" noProof="0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UTM Avo"/>
              <a:cs typeface="Times New Roman" pitchFamily="18" charset="0"/>
            </a:endParaRP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4E03999-78D9-44EB-93F4-688400BA9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7" y="3373371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A0E53A23-6590-4835-BA19-F48CBC9A5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76" y="3592467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746" y="171744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217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0DCC0-AF41-8CFD-644C-3E041073B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B0EE2DA-335C-C51A-B2E8-8A4B6E0A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420" y="1202744"/>
            <a:ext cx="6005056" cy="4776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067AE0-4F90-98F1-8D13-F294C7ABAFA7}"/>
              </a:ext>
            </a:extLst>
          </p:cNvPr>
          <p:cNvSpPr/>
          <p:nvPr/>
        </p:nvSpPr>
        <p:spPr>
          <a:xfrm>
            <a:off x="4165696" y="3336107"/>
            <a:ext cx="40511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THI ĐỌC</a:t>
            </a:r>
          </a:p>
        </p:txBody>
      </p:sp>
      <p:pic>
        <p:nvPicPr>
          <p:cNvPr id="11" name="55">
            <a:extLst>
              <a:ext uri="{FF2B5EF4-FFF2-40B4-BE49-F238E27FC236}">
                <a16:creationId xmlns:a16="http://schemas.microsoft.com/office/drawing/2014/main" id="{ACB8BDE5-A500-2FCB-BBB4-D272FFE58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7" y="3373371"/>
            <a:ext cx="3549247" cy="3312889"/>
          </a:xfrm>
          <a:prstGeom prst="rect">
            <a:avLst/>
          </a:prstGeom>
        </p:spPr>
      </p:pic>
      <p:pic>
        <p:nvPicPr>
          <p:cNvPr id="12" name="54">
            <a:extLst>
              <a:ext uri="{FF2B5EF4-FFF2-40B4-BE49-F238E27FC236}">
                <a16:creationId xmlns:a16="http://schemas.microsoft.com/office/drawing/2014/main" id="{49062EF5-E0DC-72D2-1120-4E2D690F1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76" y="3592467"/>
            <a:ext cx="3592090" cy="3265537"/>
          </a:xfrm>
          <a:prstGeom prst="rect">
            <a:avLst/>
          </a:prstGeom>
        </p:spPr>
      </p:pic>
      <p:pic>
        <p:nvPicPr>
          <p:cNvPr id="13" name="42">
            <a:extLst>
              <a:ext uri="{FF2B5EF4-FFF2-40B4-BE49-F238E27FC236}">
                <a16:creationId xmlns:a16="http://schemas.microsoft.com/office/drawing/2014/main" id="{310950A3-4AAA-CA26-B669-3787337BA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5746" y="171744"/>
            <a:ext cx="2177862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16558" y="539390"/>
            <a:ext cx="3048000" cy="413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>
                <a:solidFill>
                  <a:srgbClr val="FF0000"/>
                </a:solidFill>
                <a:latin typeface="+mn-lt"/>
              </a:rPr>
              <a:t>Chậu hoa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2278" y="999295"/>
            <a:ext cx="11754679" cy="5858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1.Giờ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Em xin lỗi thầy. Nhưng </a:t>
            </a:r>
            <a:r>
              <a:rPr lang="en-US" sz="2200" dirty="0">
                <a:cs typeface="Times New Roman" pitchFamily="18" charset="0"/>
              </a:rPr>
              <a:t>t</a:t>
            </a:r>
            <a:r>
              <a:rPr lang="vi-VN" sz="2200" dirty="0">
                <a:cs typeface="Times New Roman" pitchFamily="18" charset="0"/>
              </a:rPr>
              <a:t>ại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Thưa thầy, em chỉ va vào bạn thôi. - Lân nói</a:t>
            </a:r>
            <a:r>
              <a:rPr lang="en-US" sz="2200" dirty="0">
                <a:cs typeface="Times New Roman" pitchFamily="18" charset="0"/>
              </a:rPr>
              <a:t>:</a:t>
            </a:r>
            <a:endParaRPr lang="vi-VN" sz="2200" dirty="0"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Nghe thầy nói, Lân cũng nhận lỗi. L</a:t>
            </a:r>
            <a:r>
              <a:rPr lang="en-US" sz="2200">
                <a:cs typeface="Times New Roman" pitchFamily="18" charset="0"/>
              </a:rPr>
              <a:t>â</a:t>
            </a:r>
            <a:r>
              <a:rPr lang="vi-VN" sz="2200">
                <a:cs typeface="Times New Roman" pitchFamily="18" charset="0"/>
              </a:rPr>
              <a:t>n </a:t>
            </a:r>
            <a:r>
              <a:rPr lang="vi-VN" sz="2200" dirty="0">
                <a:cs typeface="Times New Roman" pitchFamily="18" charset="0"/>
              </a:rPr>
              <a:t>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cs typeface="Times New Roman" pitchFamily="18" charset="0"/>
              </a:rPr>
              <a:t>Theo A-mô-na-svi-li (Vũ Nho Dịch)</a:t>
            </a:r>
            <a:endParaRPr lang="en-US" sz="2000" dirty="0"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420176" y="1319391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0" y="1828800"/>
            <a:ext cx="3909393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Terminator 6">
            <a:extLst>
              <a:ext uri="{FF2B5EF4-FFF2-40B4-BE49-F238E27FC236}">
                <a16:creationId xmlns:a16="http://schemas.microsoft.com/office/drawing/2014/main" id="{F5080CE5-7A69-4EA8-AE46-6D4197BF504B}"/>
              </a:ext>
            </a:extLst>
          </p:cNvPr>
          <p:cNvSpPr/>
          <p:nvPr/>
        </p:nvSpPr>
        <p:spPr>
          <a:xfrm>
            <a:off x="8971723" y="476823"/>
            <a:ext cx="2690190" cy="501662"/>
          </a:xfrm>
          <a:prstGeom prst="flowChartTerminator">
            <a:avLst/>
          </a:prstGeom>
          <a:solidFill>
            <a:srgbClr val="DA18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cs typeface="Times New Roman" panose="02020603050405020304" pitchFamily="18" charset="0"/>
              </a:rPr>
              <a:t>ĐỌC CẢ BÀI</a:t>
            </a:r>
            <a:endParaRPr lang="en-US" sz="24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619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-1" y="447"/>
            <a:ext cx="12190413" cy="685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7720" y="166625"/>
            <a:ext cx="7454973" cy="101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999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5999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99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5999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99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5999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9"/>
          <a:stretch/>
        </p:blipFill>
        <p:spPr>
          <a:xfrm>
            <a:off x="0" y="3175"/>
            <a:ext cx="12190413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2F10-82C0-4DFA-AE90-544D237A5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54" y="51649"/>
            <a:ext cx="1335126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2A9C1-C4D9-4E31-9509-E0B9C2F9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35" y="4990585"/>
            <a:ext cx="730155" cy="102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DEE2C-BED1-4D02-9161-18629DAED5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89" y="1783004"/>
            <a:ext cx="460521" cy="3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CF5BB-6D8D-4BF7-A02A-2647A882F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5" y="1061908"/>
            <a:ext cx="850789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B97DE-262F-4BCE-A707-EC73AC9B14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33" y="928710"/>
            <a:ext cx="850789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C56E9-FDEF-4F65-BCD3-8B380BF36F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16" y="793421"/>
            <a:ext cx="850789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1EA30-2927-493E-A686-C2BEFA1DD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43" y="2478300"/>
            <a:ext cx="850789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4902E-5F9C-4691-89B4-B53B36A847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20" y="2949034"/>
            <a:ext cx="850789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122DE0-0C48-4509-AE2D-82F6EF8A49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59" y="3652838"/>
            <a:ext cx="485278" cy="137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963A4-A7FE-42D9-A725-759E7D3B7D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87" y="2810661"/>
            <a:ext cx="1736111" cy="126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D98FC9-7323-40AA-A544-B8C463688A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4926" y="3384084"/>
            <a:ext cx="519821" cy="38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47F65B-3EA0-4861-B3B4-001BA8D896F7}"/>
              </a:ext>
            </a:extLst>
          </p:cNvPr>
          <p:cNvSpPr/>
          <p:nvPr/>
        </p:nvSpPr>
        <p:spPr>
          <a:xfrm>
            <a:off x="7272360" y="377923"/>
            <a:ext cx="27334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6" name="nhacankhetravang">
            <a:hlinkClick r:id="" action="ppaction://media"/>
            <a:extLst>
              <a:ext uri="{FF2B5EF4-FFF2-40B4-BE49-F238E27FC236}">
                <a16:creationId xmlns:a16="http://schemas.microsoft.com/office/drawing/2014/main" id="{C8F36E20-1AE5-44FD-9FCC-BBA2FC300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645037"/>
            <a:ext cx="609521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6E9947-F639-473E-B390-34BA1F459B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524" y="1520696"/>
            <a:ext cx="3980515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0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69"/>
          <a:stretch/>
        </p:blipFill>
        <p:spPr>
          <a:xfrm>
            <a:off x="0" y="3175"/>
            <a:ext cx="12190413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54" y="51649"/>
            <a:ext cx="1335126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89" y="1783004"/>
            <a:ext cx="46052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59" y="3652838"/>
            <a:ext cx="485278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87" y="2810661"/>
            <a:ext cx="1736111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4926" y="3384084"/>
            <a:ext cx="519821" cy="389917"/>
          </a:xfrm>
          <a:prstGeom prst="rect">
            <a:avLst/>
          </a:prstGeom>
        </p:spPr>
      </p:pic>
      <p:sp>
        <p:nvSpPr>
          <p:cNvPr id="9" name="Rectangular Callout 1">
            <a:extLst>
              <a:ext uri="{FF2B5EF4-FFF2-40B4-BE49-F238E27FC236}">
                <a16:creationId xmlns:a16="http://schemas.microsoft.com/office/drawing/2014/main" id="{70D38E90-CC6C-4BDA-860E-0747B54DD2A3}"/>
              </a:ext>
            </a:extLst>
          </p:cNvPr>
          <p:cNvSpPr/>
          <p:nvPr/>
        </p:nvSpPr>
        <p:spPr>
          <a:xfrm>
            <a:off x="4571405" y="3790572"/>
            <a:ext cx="4320804" cy="1563755"/>
          </a:xfrm>
          <a:prstGeom prst="wedgeRectCallout">
            <a:avLst>
              <a:gd name="adj1" fmla="val -80540"/>
              <a:gd name="adj2" fmla="val -33274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khế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Trả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cục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gang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đựng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ular Callout 36">
            <a:extLst>
              <a:ext uri="{FF2B5EF4-FFF2-40B4-BE49-F238E27FC236}">
                <a16:creationId xmlns:a16="http://schemas.microsoft.com/office/drawing/2014/main" id="{120C6F9D-AAF8-47A6-B462-CB9B05E5CE1B}"/>
              </a:ext>
            </a:extLst>
          </p:cNvPr>
          <p:cNvSpPr/>
          <p:nvPr/>
        </p:nvSpPr>
        <p:spPr>
          <a:xfrm>
            <a:off x="6095208" y="228133"/>
            <a:ext cx="5604222" cy="1564775"/>
          </a:xfrm>
          <a:prstGeom prst="wedgeRectCallout">
            <a:avLst>
              <a:gd name="adj1" fmla="val 24797"/>
              <a:gd name="adj2" fmla="val 110604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khế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trả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đưa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ra.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5" y="1061908"/>
            <a:ext cx="850789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833" y="928710"/>
            <a:ext cx="850789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16" y="793421"/>
            <a:ext cx="850789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43" y="2478300"/>
            <a:ext cx="850789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920" y="2949034"/>
            <a:ext cx="850789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27" y="5275441"/>
            <a:ext cx="730155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061" y="2903751"/>
            <a:ext cx="2679368" cy="33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1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669"/>
          <a:stretch/>
        </p:blipFill>
        <p:spPr>
          <a:xfrm>
            <a:off x="0" y="-23329"/>
            <a:ext cx="12190413" cy="6435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2E79F-FCAD-443D-80E5-7B2A70F6AA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854" y="51649"/>
            <a:ext cx="1335126" cy="133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BC6D30-B0B0-4D9C-A668-D715CBD5DA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35" y="4990585"/>
            <a:ext cx="730155" cy="102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7D102C-A30E-447E-9970-2046ADDED1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89" y="1783004"/>
            <a:ext cx="460521" cy="373644"/>
          </a:xfrm>
          <a:prstGeom prst="rect">
            <a:avLst/>
          </a:prstGeom>
        </p:spPr>
      </p:pic>
      <p:sp>
        <p:nvSpPr>
          <p:cNvPr id="21" name="1a">
            <a:extLst>
              <a:ext uri="{FF2B5EF4-FFF2-40B4-BE49-F238E27FC236}">
                <a16:creationId xmlns:a16="http://schemas.microsoft.com/office/drawing/2014/main" id="{C9EF7C06-EEB3-44BC-8226-BAD87142929A}"/>
              </a:ext>
            </a:extLst>
          </p:cNvPr>
          <p:cNvSpPr/>
          <p:nvPr/>
        </p:nvSpPr>
        <p:spPr>
          <a:xfrm>
            <a:off x="6631463" y="156980"/>
            <a:ext cx="5288763" cy="1766923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+mj-lt"/>
                <a:cs typeface="Times New Roman" pitchFamily="18" charset="0"/>
              </a:rPr>
              <a:t>Trong bài “Sân trường em”</a:t>
            </a:r>
          </a:p>
          <a:p>
            <a:pPr algn="ctr"/>
            <a:r>
              <a:rPr lang="en-US" sz="2400">
                <a:latin typeface="+mj-lt"/>
                <a:cs typeface="Times New Roman" pitchFamily="18" charset="0"/>
              </a:rPr>
              <a:t>Những chi tiết nào tả sân trường, lớp học vắng lặng trong những ngày hè?</a:t>
            </a:r>
            <a:endParaRPr lang="en-US" sz="2400" dirty="0">
              <a:latin typeface="+mj-lt"/>
              <a:cs typeface="Times New Roman" pitchFamily="18" charset="0"/>
            </a:endParaRPr>
          </a:p>
        </p:txBody>
      </p:sp>
      <p:sp>
        <p:nvSpPr>
          <p:cNvPr id="22" name="1b">
            <a:extLst>
              <a:ext uri="{FF2B5EF4-FFF2-40B4-BE49-F238E27FC236}">
                <a16:creationId xmlns:a16="http://schemas.microsoft.com/office/drawing/2014/main" id="{F610BD5A-DF48-48F2-9710-99FF798DAFB1}"/>
              </a:ext>
            </a:extLst>
          </p:cNvPr>
          <p:cNvSpPr/>
          <p:nvPr/>
        </p:nvSpPr>
        <p:spPr>
          <a:xfrm>
            <a:off x="6550619" y="2024304"/>
            <a:ext cx="5296867" cy="1734383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Trong lớp, bảng đen mơ về phấn trắng. Ngoài sân trường vắng lặng, chỉ nghe tiếng</a:t>
            </a:r>
            <a:r>
              <a:rPr lang="en-US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 lá cây</a:t>
            </a:r>
            <a:r>
              <a:rPr lang="vi-VN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 thì thầm cùng bóng </a:t>
            </a:r>
            <a:r>
              <a:rPr lang="en-US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nắng</a:t>
            </a:r>
            <a:r>
              <a:rPr lang="vi-VN" sz="260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  <a:endParaRPr lang="en-US" sz="26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dapan">
            <a:extLst>
              <a:ext uri="{FF2B5EF4-FFF2-40B4-BE49-F238E27FC236}">
                <a16:creationId xmlns:a16="http://schemas.microsoft.com/office/drawing/2014/main" id="{4000B332-60E2-42A6-BE7B-342D7316C5DB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4" name="xoa">
            <a:extLst>
              <a:ext uri="{FF2B5EF4-FFF2-40B4-BE49-F238E27FC236}">
                <a16:creationId xmlns:a16="http://schemas.microsoft.com/office/drawing/2014/main" id="{37700E80-C5C7-4C46-98B1-9B9CC9402BE5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5" name="EAT">
            <a:hlinkClick r:id="" action="ppaction://media"/>
            <a:extLst>
              <a:ext uri="{FF2B5EF4-FFF2-40B4-BE49-F238E27FC236}">
                <a16:creationId xmlns:a16="http://schemas.microsoft.com/office/drawing/2014/main" id="{8BF1AB10-16E0-4601-99FA-1692105B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15015" y="6248400"/>
            <a:ext cx="609521" cy="609600"/>
          </a:xfrm>
          <a:prstGeom prst="rect">
            <a:avLst/>
          </a:prstGeom>
        </p:spPr>
      </p:pic>
      <p:sp>
        <p:nvSpPr>
          <p:cNvPr id="27" name="2b">
            <a:extLst>
              <a:ext uri="{FF2B5EF4-FFF2-40B4-BE49-F238E27FC236}">
                <a16:creationId xmlns:a16="http://schemas.microsoft.com/office/drawing/2014/main" id="{C2ACA248-7207-4464-893C-C4CFA7AEEC70}"/>
              </a:ext>
            </a:extLst>
          </p:cNvPr>
          <p:cNvSpPr/>
          <p:nvPr/>
        </p:nvSpPr>
        <p:spPr>
          <a:xfrm>
            <a:off x="6789032" y="1993617"/>
            <a:ext cx="5093366" cy="191026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kumimoji="0" lang="en-US" sz="260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thơ là suy nghĩ, cảm nhận của bạn học sinh về sân trường trong những ngày hè và khi học sinh trở lại trường.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dapan">
            <a:extLst>
              <a:ext uri="{FF2B5EF4-FFF2-40B4-BE49-F238E27FC236}">
                <a16:creationId xmlns:a16="http://schemas.microsoft.com/office/drawing/2014/main" id="{6D26CD0B-D93A-480A-9359-43AE4F9E878C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xoa">
            <a:extLst>
              <a:ext uri="{FF2B5EF4-FFF2-40B4-BE49-F238E27FC236}">
                <a16:creationId xmlns:a16="http://schemas.microsoft.com/office/drawing/2014/main" id="{5AE1ED1C-904C-4AD2-ACE4-63BBE7DFEA9B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1" name="3b">
            <a:extLst>
              <a:ext uri="{FF2B5EF4-FFF2-40B4-BE49-F238E27FC236}">
                <a16:creationId xmlns:a16="http://schemas.microsoft.com/office/drawing/2014/main" id="{5D6AEF20-8FAC-476E-AD00-0D070B5F308C}"/>
              </a:ext>
            </a:extLst>
          </p:cNvPr>
          <p:cNvSpPr/>
          <p:nvPr/>
        </p:nvSpPr>
        <p:spPr>
          <a:xfrm>
            <a:off x="6392565" y="2592382"/>
            <a:ext cx="5529914" cy="114950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kumimoji="0" lang="en-US" sz="26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học.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2" name="khe3a">
            <a:extLst>
              <a:ext uri="{FF2B5EF4-FFF2-40B4-BE49-F238E27FC236}">
                <a16:creationId xmlns:a16="http://schemas.microsoft.com/office/drawing/2014/main" id="{E243CD9F-FB22-4829-91D0-946EBFBB1D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67" y="2480460"/>
            <a:ext cx="533942" cy="847453"/>
          </a:xfrm>
          <a:prstGeom prst="rect">
            <a:avLst/>
          </a:prstGeom>
        </p:spPr>
      </p:pic>
      <p:sp>
        <p:nvSpPr>
          <p:cNvPr id="33" name="dapan">
            <a:extLst>
              <a:ext uri="{FF2B5EF4-FFF2-40B4-BE49-F238E27FC236}">
                <a16:creationId xmlns:a16="http://schemas.microsoft.com/office/drawing/2014/main" id="{F2745D21-C4F6-4D65-9DE3-931A28823363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4" name="khe3b">
            <a:extLst>
              <a:ext uri="{FF2B5EF4-FFF2-40B4-BE49-F238E27FC236}">
                <a16:creationId xmlns:a16="http://schemas.microsoft.com/office/drawing/2014/main" id="{538904D5-D2AD-46E8-A74C-E79EE0396B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67" y="2480460"/>
            <a:ext cx="533942" cy="847453"/>
          </a:xfrm>
          <a:prstGeom prst="rect">
            <a:avLst/>
          </a:prstGeom>
        </p:spPr>
      </p:pic>
      <p:sp>
        <p:nvSpPr>
          <p:cNvPr id="35" name="xoa">
            <a:extLst>
              <a:ext uri="{FF2B5EF4-FFF2-40B4-BE49-F238E27FC236}">
                <a16:creationId xmlns:a16="http://schemas.microsoft.com/office/drawing/2014/main" id="{4CC8A5F0-EF2C-48D2-B656-F8C1C1DE9B9F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7" name="4b">
            <a:extLst>
              <a:ext uri="{FF2B5EF4-FFF2-40B4-BE49-F238E27FC236}">
                <a16:creationId xmlns:a16="http://schemas.microsoft.com/office/drawing/2014/main" id="{92F270D8-6AB4-4A2E-B684-834219173A95}"/>
              </a:ext>
            </a:extLst>
          </p:cNvPr>
          <p:cNvSpPr/>
          <p:nvPr/>
        </p:nvSpPr>
        <p:spPr>
          <a:xfrm>
            <a:off x="6818553" y="2661946"/>
            <a:ext cx="5093366" cy="1379028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600">
                <a:latin typeface="+mj-lt"/>
                <a:cs typeface="Times New Roman" pitchFamily="18" charset="0"/>
              </a:rPr>
              <a:t>Thầy cô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38" name="dapan">
            <a:extLst>
              <a:ext uri="{FF2B5EF4-FFF2-40B4-BE49-F238E27FC236}">
                <a16:creationId xmlns:a16="http://schemas.microsoft.com/office/drawing/2014/main" id="{F8CA0C16-1D48-41BF-AEF9-5EBA449071E8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9" name="xoa">
            <a:extLst>
              <a:ext uri="{FF2B5EF4-FFF2-40B4-BE49-F238E27FC236}">
                <a16:creationId xmlns:a16="http://schemas.microsoft.com/office/drawing/2014/main" id="{7FF6B496-BEF2-47D4-B496-D3597C0BB258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1" name="5b">
            <a:extLst>
              <a:ext uri="{FF2B5EF4-FFF2-40B4-BE49-F238E27FC236}">
                <a16:creationId xmlns:a16="http://schemas.microsoft.com/office/drawing/2014/main" id="{C3F819F2-13E4-461E-B13C-644AFB243F58}"/>
              </a:ext>
            </a:extLst>
          </p:cNvPr>
          <p:cNvSpPr/>
          <p:nvPr/>
        </p:nvSpPr>
        <p:spPr>
          <a:xfrm>
            <a:off x="6366700" y="2605884"/>
            <a:ext cx="5571891" cy="1215899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600" dirty="0">
                <a:latin typeface="+mj-lt"/>
                <a:cs typeface="Times New Roman" pitchFamily="18" charset="0"/>
              </a:rPr>
              <a:t>Tiếng trống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pic>
        <p:nvPicPr>
          <p:cNvPr id="42" name="khe5a">
            <a:extLst>
              <a:ext uri="{FF2B5EF4-FFF2-40B4-BE49-F238E27FC236}">
                <a16:creationId xmlns:a16="http://schemas.microsoft.com/office/drawing/2014/main" id="{5A5382DF-C321-49D3-8717-91DB07A9C5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81" y="2932319"/>
            <a:ext cx="528138" cy="841649"/>
          </a:xfrm>
          <a:prstGeom prst="rect">
            <a:avLst/>
          </a:prstGeom>
        </p:spPr>
      </p:pic>
      <p:sp>
        <p:nvSpPr>
          <p:cNvPr id="43" name="dapan">
            <a:extLst>
              <a:ext uri="{FF2B5EF4-FFF2-40B4-BE49-F238E27FC236}">
                <a16:creationId xmlns:a16="http://schemas.microsoft.com/office/drawing/2014/main" id="{4D04EBD1-EA75-4AF1-BE6D-38D799A097A7}"/>
              </a:ext>
            </a:extLst>
          </p:cNvPr>
          <p:cNvSpPr/>
          <p:nvPr/>
        </p:nvSpPr>
        <p:spPr>
          <a:xfrm>
            <a:off x="10987836" y="5609374"/>
            <a:ext cx="802722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4" name="khe5b">
            <a:extLst>
              <a:ext uri="{FF2B5EF4-FFF2-40B4-BE49-F238E27FC236}">
                <a16:creationId xmlns:a16="http://schemas.microsoft.com/office/drawing/2014/main" id="{8B74216F-5BF5-49A4-96A2-D5B8CCD5B2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681" y="2932319"/>
            <a:ext cx="528138" cy="841649"/>
          </a:xfrm>
          <a:prstGeom prst="rect">
            <a:avLst/>
          </a:prstGeom>
        </p:spPr>
      </p:pic>
      <p:sp>
        <p:nvSpPr>
          <p:cNvPr id="45" name="xoa">
            <a:extLst>
              <a:ext uri="{FF2B5EF4-FFF2-40B4-BE49-F238E27FC236}">
                <a16:creationId xmlns:a16="http://schemas.microsoft.com/office/drawing/2014/main" id="{66905240-CC47-4D5E-9A73-E14E28F335C5}"/>
              </a:ext>
            </a:extLst>
          </p:cNvPr>
          <p:cNvSpPr/>
          <p:nvPr/>
        </p:nvSpPr>
        <p:spPr>
          <a:xfrm flipV="1">
            <a:off x="10185114" y="5615325"/>
            <a:ext cx="802722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khe1a">
            <a:extLst>
              <a:ext uri="{FF2B5EF4-FFF2-40B4-BE49-F238E27FC236}">
                <a16:creationId xmlns:a16="http://schemas.microsoft.com/office/drawing/2014/main" id="{EAAE6097-6BA6-46C7-A197-728D9684143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639" y="1061908"/>
            <a:ext cx="549204" cy="850900"/>
          </a:xfrm>
          <a:prstGeom prst="rect">
            <a:avLst/>
          </a:prstGeom>
        </p:spPr>
      </p:pic>
      <p:pic>
        <p:nvPicPr>
          <p:cNvPr id="47" name="khe1b">
            <a:extLst>
              <a:ext uri="{FF2B5EF4-FFF2-40B4-BE49-F238E27FC236}">
                <a16:creationId xmlns:a16="http://schemas.microsoft.com/office/drawing/2014/main" id="{D96542A9-0DE0-45EE-B94F-B9C613BC805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639" y="1061908"/>
            <a:ext cx="549204" cy="850900"/>
          </a:xfrm>
          <a:prstGeom prst="rect">
            <a:avLst/>
          </a:prstGeom>
        </p:spPr>
      </p:pic>
      <p:pic>
        <p:nvPicPr>
          <p:cNvPr id="48" name="khe2a">
            <a:extLst>
              <a:ext uri="{FF2B5EF4-FFF2-40B4-BE49-F238E27FC236}">
                <a16:creationId xmlns:a16="http://schemas.microsoft.com/office/drawing/2014/main" id="{55F9BFBF-AE14-478F-8EB8-E0F5FD1AAF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56" y="928710"/>
            <a:ext cx="533942" cy="850900"/>
          </a:xfrm>
          <a:prstGeom prst="rect">
            <a:avLst/>
          </a:prstGeom>
        </p:spPr>
      </p:pic>
      <p:pic>
        <p:nvPicPr>
          <p:cNvPr id="49" name="khe2b">
            <a:extLst>
              <a:ext uri="{FF2B5EF4-FFF2-40B4-BE49-F238E27FC236}">
                <a16:creationId xmlns:a16="http://schemas.microsoft.com/office/drawing/2014/main" id="{54B6C1CF-4685-44DF-AA06-1556721A104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56" y="928710"/>
            <a:ext cx="533942" cy="850900"/>
          </a:xfrm>
          <a:prstGeom prst="rect">
            <a:avLst/>
          </a:prstGeom>
        </p:spPr>
      </p:pic>
      <p:pic>
        <p:nvPicPr>
          <p:cNvPr id="50" name="khe4a">
            <a:extLst>
              <a:ext uri="{FF2B5EF4-FFF2-40B4-BE49-F238E27FC236}">
                <a16:creationId xmlns:a16="http://schemas.microsoft.com/office/drawing/2014/main" id="{086C757E-618E-4D72-9515-F8513E08939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42" y="793422"/>
            <a:ext cx="528138" cy="847453"/>
          </a:xfrm>
          <a:prstGeom prst="rect">
            <a:avLst/>
          </a:prstGeom>
        </p:spPr>
      </p:pic>
      <p:pic>
        <p:nvPicPr>
          <p:cNvPr id="51" name="khe4b">
            <a:extLst>
              <a:ext uri="{FF2B5EF4-FFF2-40B4-BE49-F238E27FC236}">
                <a16:creationId xmlns:a16="http://schemas.microsoft.com/office/drawing/2014/main" id="{AC010D71-1BC2-40E7-89CD-839B14FF45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42" y="793422"/>
            <a:ext cx="528138" cy="8474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5CF1F3-17CD-4699-875D-79208DC9B9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59" y="3652838"/>
            <a:ext cx="485278" cy="1377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F0098C2-C02B-4799-931A-1DB261E77D78}"/>
              </a:ext>
            </a:extLst>
          </p:cNvPr>
          <p:cNvGrpSpPr/>
          <p:nvPr/>
        </p:nvGrpSpPr>
        <p:grpSpPr>
          <a:xfrm>
            <a:off x="1975387" y="2810661"/>
            <a:ext cx="1736111" cy="1268389"/>
            <a:chOff x="1975644" y="2810661"/>
            <a:chExt cx="1736337" cy="126838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3EC4D77-5358-4F85-8894-2FF3EBDE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1451BFA-0126-4E02-86C2-57845514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26" name="2a">
            <a:extLst>
              <a:ext uri="{FF2B5EF4-FFF2-40B4-BE49-F238E27FC236}">
                <a16:creationId xmlns:a16="http://schemas.microsoft.com/office/drawing/2014/main" id="{7D5198BD-343A-4D29-8DBC-5CB930E45C83}"/>
              </a:ext>
            </a:extLst>
          </p:cNvPr>
          <p:cNvSpPr/>
          <p:nvPr/>
        </p:nvSpPr>
        <p:spPr>
          <a:xfrm>
            <a:off x="6691333" y="302887"/>
            <a:ext cx="5288763" cy="1373784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60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thơ “ Sân trường em ” nói lên điều gì ?</a:t>
            </a:r>
            <a:endParaRPr lang="en-US" sz="2600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3a">
            <a:extLst>
              <a:ext uri="{FF2B5EF4-FFF2-40B4-BE49-F238E27FC236}">
                <a16:creationId xmlns:a16="http://schemas.microsoft.com/office/drawing/2014/main" id="{63C25264-AB3E-4020-A51B-29B30BB84D78}"/>
              </a:ext>
            </a:extLst>
          </p:cNvPr>
          <p:cNvSpPr/>
          <p:nvPr/>
        </p:nvSpPr>
        <p:spPr>
          <a:xfrm>
            <a:off x="6176980" y="326956"/>
            <a:ext cx="5785646" cy="1345249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60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Nơi em đến học hàng ngày (Gồm 9 chữ cái bắt đầu bằng chữ T ).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4a">
            <a:extLst>
              <a:ext uri="{FF2B5EF4-FFF2-40B4-BE49-F238E27FC236}">
                <a16:creationId xmlns:a16="http://schemas.microsoft.com/office/drawing/2014/main" id="{DB3D2B51-A883-4C2C-AA66-2BDF924FB952}"/>
              </a:ext>
            </a:extLst>
          </p:cNvPr>
          <p:cNvSpPr/>
          <p:nvPr/>
        </p:nvSpPr>
        <p:spPr>
          <a:xfrm>
            <a:off x="6700780" y="321005"/>
            <a:ext cx="5288763" cy="1545661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>
                <a:latin typeface="+mj-lt"/>
                <a:cs typeface="Times New Roman" pitchFamily="18" charset="0"/>
              </a:rPr>
              <a:t>Trong bài “Sân trường em”</a:t>
            </a:r>
          </a:p>
          <a:p>
            <a:pPr algn="ctr"/>
            <a:r>
              <a:rPr lang="en-US" sz="2600">
                <a:latin typeface="+mj-lt"/>
                <a:cs typeface="Times New Roman" pitchFamily="18" charset="0"/>
              </a:rPr>
              <a:t>Ai mong chờ các bạn học sinh bước vào năm học mới</a:t>
            </a:r>
            <a:endParaRPr lang="en-US" sz="2600" dirty="0">
              <a:latin typeface="+mj-lt"/>
              <a:cs typeface="Times New Roman" pitchFamily="18" charset="0"/>
            </a:endParaRPr>
          </a:p>
        </p:txBody>
      </p:sp>
      <p:sp>
        <p:nvSpPr>
          <p:cNvPr id="40" name="5a">
            <a:extLst>
              <a:ext uri="{FF2B5EF4-FFF2-40B4-BE49-F238E27FC236}">
                <a16:creationId xmlns:a16="http://schemas.microsoft.com/office/drawing/2014/main" id="{AB64706E-6A8A-47A5-8F94-290592A71D15}"/>
              </a:ext>
            </a:extLst>
          </p:cNvPr>
          <p:cNvSpPr/>
          <p:nvPr/>
        </p:nvSpPr>
        <p:spPr>
          <a:xfrm>
            <a:off x="6203897" y="267092"/>
            <a:ext cx="5785646" cy="1373783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latin typeface="+mj-lt"/>
                <a:cs typeface="Times New Roman" pitchFamily="18" charset="0"/>
              </a:rPr>
              <a:t>Trong </a:t>
            </a:r>
            <a:r>
              <a:rPr lang="en-US" sz="2600" dirty="0" err="1">
                <a:latin typeface="+mj-lt"/>
                <a:cs typeface="Times New Roman" pitchFamily="18" charset="0"/>
              </a:rPr>
              <a:t>bài</a:t>
            </a:r>
            <a:r>
              <a:rPr lang="en-US" sz="2600" dirty="0">
                <a:latin typeface="+mj-lt"/>
                <a:cs typeface="Times New Roman" pitchFamily="18" charset="0"/>
              </a:rPr>
              <a:t> “</a:t>
            </a:r>
            <a:r>
              <a:rPr lang="en-US" sz="2600" dirty="0" err="1">
                <a:latin typeface="+mj-lt"/>
                <a:cs typeface="Times New Roman" pitchFamily="18" charset="0"/>
              </a:rPr>
              <a:t>Sân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trường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em</a:t>
            </a:r>
            <a:r>
              <a:rPr lang="en-US" sz="2600" dirty="0">
                <a:latin typeface="+mj-lt"/>
                <a:cs typeface="Times New Roman" pitchFamily="18" charset="0"/>
              </a:rPr>
              <a:t>”</a:t>
            </a:r>
          </a:p>
          <a:p>
            <a:pPr algn="ctr"/>
            <a:r>
              <a:rPr lang="en-US" sz="2600" dirty="0" err="1">
                <a:latin typeface="+mj-lt"/>
                <a:cs typeface="Times New Roman" pitchFamily="18" charset="0"/>
              </a:rPr>
              <a:t>Cái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gì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đang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mời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gọi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các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bạn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học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sinh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bước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vào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năm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học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mới</a:t>
            </a:r>
            <a:r>
              <a:rPr lang="en-US" sz="2600" dirty="0">
                <a:latin typeface="+mj-lt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164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3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5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50"/>
                            </p:stCondLst>
                            <p:childTnLst>
                              <p:par>
                                <p:cTn id="2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5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6" grpId="0" animBg="1"/>
      <p:bldP spid="26" grpId="1" animBg="1"/>
      <p:bldP spid="30" grpId="0" animBg="1"/>
      <p:bldP spid="30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865976" y="607114"/>
            <a:ext cx="580757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9" y="1510748"/>
            <a:ext cx="11343860" cy="514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3776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689480" y="1839161"/>
            <a:ext cx="6883616" cy="2492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  <a:endParaRPr lang="en-US" sz="5199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286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Chậu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5199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6045" y="100370"/>
            <a:ext cx="2563188" cy="5846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8386" y="685069"/>
            <a:ext cx="990848" cy="4616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9821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16558" y="539390"/>
            <a:ext cx="3048000" cy="4133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dirty="0">
                <a:solidFill>
                  <a:srgbClr val="FF0000"/>
                </a:solidFill>
                <a:latin typeface="+mn-lt"/>
              </a:rPr>
              <a:t>Chậu hoa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2278" y="999295"/>
            <a:ext cx="11754679" cy="5858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1.Giờ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Em xin lỗi thầy. Nhưng </a:t>
            </a:r>
            <a:r>
              <a:rPr lang="en-US" sz="2200" dirty="0">
                <a:cs typeface="Times New Roman" pitchFamily="18" charset="0"/>
              </a:rPr>
              <a:t>t</a:t>
            </a:r>
            <a:r>
              <a:rPr lang="vi-VN" sz="2200" dirty="0">
                <a:cs typeface="Times New Roman" pitchFamily="18" charset="0"/>
              </a:rPr>
              <a:t>ại bạn Lân đẩy em đấy ạ</a:t>
            </a:r>
            <a:r>
              <a:rPr lang="en-US" sz="2200" dirty="0">
                <a:cs typeface="Times New Roman" pitchFamily="18" charset="0"/>
              </a:rPr>
              <a:t>:</a:t>
            </a:r>
            <a:endParaRPr lang="vi-VN" sz="2200" dirty="0"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Thưa thầy, em chỉ va vào bạn thôi. - Lân nói</a:t>
            </a:r>
            <a:r>
              <a:rPr lang="en-US" sz="2200" dirty="0">
                <a:cs typeface="Times New Roman" pitchFamily="18" charset="0"/>
              </a:rPr>
              <a:t>:</a:t>
            </a:r>
            <a:endParaRPr lang="vi-VN" sz="2200" dirty="0"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Nghe thầy nói, Lân cũng nhận lỗi. L</a:t>
            </a:r>
            <a:r>
              <a:rPr lang="en-US" sz="2200" dirty="0">
                <a:cs typeface="Times New Roman" pitchFamily="18" charset="0"/>
              </a:rPr>
              <a:t>â</a:t>
            </a:r>
            <a:r>
              <a:rPr lang="vi-VN" sz="2200" dirty="0">
                <a:cs typeface="Times New Roman" pitchFamily="18" charset="0"/>
              </a:rPr>
              <a:t>n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000" dirty="0">
                <a:cs typeface="Times New Roman" pitchFamily="18" charset="0"/>
              </a:rPr>
              <a:t>Theo A-mô-na-svi-li (Vũ Nho Dịch)</a:t>
            </a:r>
            <a:endParaRPr lang="en-US" sz="2000" dirty="0"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0000" l="20588" r="91176"/>
                    </a14:imgEffect>
                  </a14:imgLayer>
                </a14:imgProps>
              </a:ext>
            </a:extLst>
          </a:blip>
          <a:srcRect l="11765" t="2728"/>
          <a:stretch/>
        </p:blipFill>
        <p:spPr>
          <a:xfrm>
            <a:off x="6420176" y="1319391"/>
            <a:ext cx="1544382" cy="1257358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0" y="1828800"/>
            <a:ext cx="3909393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264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17504" y="406984"/>
            <a:ext cx="30480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dirty="0">
                <a:solidFill>
                  <a:srgbClr val="FF0000"/>
                </a:solidFill>
                <a:latin typeface="+mn-lt"/>
              </a:rPr>
              <a:t>Chậu hoa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04799" y="978484"/>
            <a:ext cx="11714923" cy="5879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1.Giờ ra chơi, thầy giáo vừa kịp viết lên bảng mấy chữ mẫu cho tiết sau thì nghe tiếng “rầm” ngoài hành lang.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Nhóm học trò nhao nhao: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Bạn Huy làm vỡ chậu hoa.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Cậu bé Huy buồn bã: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Em xin lỗi thầy. Nhưng </a:t>
            </a:r>
            <a:r>
              <a:rPr lang="en-US" sz="2200" dirty="0">
                <a:cs typeface="Times New Roman" pitchFamily="18" charset="0"/>
              </a:rPr>
              <a:t>t</a:t>
            </a:r>
            <a:r>
              <a:rPr lang="vi-VN" sz="2200" dirty="0">
                <a:cs typeface="Times New Roman" pitchFamily="18" charset="0"/>
              </a:rPr>
              <a:t>ại bạn Lân đẩy em đấy ạ.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Thưa thầy, em chỉ va vào bạn thôi. - Lân nói</a:t>
            </a:r>
            <a:r>
              <a:rPr lang="en-US" sz="2200" dirty="0">
                <a:cs typeface="Times New Roman" pitchFamily="18" charset="0"/>
              </a:rPr>
              <a:t>:</a:t>
            </a:r>
            <a:endParaRPr lang="vi-VN" sz="2200" dirty="0"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2. Thầy giáo nâng cây hoa lên, nói: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– Trước hết, phải cứu cây hoa đã!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Rồi thầy hỏi: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Các em thử nghĩ xem, nếu cây hoa biết nói, nó sẽ nói gì với các em? Nhiều ý kiến được đưa ra: “Các bạn có thương tôi không?”, “Tôi sẽ không nở hoa được nữa!”,…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Thầy giáo mỉm cười: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- Các em mang chiếc xô nhựa đến đây, trồng tạm cây hoa vào đó. Ngày mai, ta sẽ tìm cho nó một cái chậu mới. Được không nào?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Nghe thầy nói, Lân cũng nhận lỗi. L</a:t>
            </a:r>
            <a:r>
              <a:rPr lang="en-US" sz="2200" dirty="0">
                <a:cs typeface="Times New Roman" pitchFamily="18" charset="0"/>
              </a:rPr>
              <a:t>â</a:t>
            </a:r>
            <a:r>
              <a:rPr lang="vi-VN" sz="2200" dirty="0">
                <a:cs typeface="Times New Roman" pitchFamily="18" charset="0"/>
              </a:rPr>
              <a:t>n xin lỗi thầy và các bạn.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200" dirty="0">
                <a:cs typeface="Times New Roman" pitchFamily="18" charset="0"/>
              </a:rPr>
              <a:t>3. Sau hồi trống vào lớp, cây hoa đã được nằm trong xô nhựa. Ngày mai, nó sẽ được đặt vào một chiếc chậu mới.</a:t>
            </a:r>
          </a:p>
          <a:p>
            <a:pPr marL="0" indent="0" algn="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1800" dirty="0">
                <a:cs typeface="Times New Roman" pitchFamily="18" charset="0"/>
              </a:rPr>
              <a:t>Theo A-mô-na-svi-li (Vũ Nho Dịch)</a:t>
            </a:r>
            <a:endParaRPr lang="en-US" sz="1800" dirty="0"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25780" y="1166191"/>
            <a:ext cx="38900" cy="185410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25780" y="3272384"/>
            <a:ext cx="0" cy="2411451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25780" y="5866165"/>
            <a:ext cx="0" cy="456888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327765" y="1032605"/>
            <a:ext cx="279604" cy="2671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cs typeface="Times New Roman" pitchFamily="18" charset="0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264680" y="3087758"/>
            <a:ext cx="323691" cy="3692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cs typeface="Times New Roman" pitchFamily="18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322019" y="5888220"/>
            <a:ext cx="273858" cy="25169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cs typeface="Times New Roman" pitchFamily="18" charset="0"/>
              </a:rPr>
              <a:t>3</a:t>
            </a:r>
            <a:endParaRPr lang="vi-VN" sz="2400" b="1" dirty="0">
              <a:cs typeface="Times New Roman" pitchFamily="18" charset="0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9183758" y="476824"/>
            <a:ext cx="2690190" cy="501662"/>
          </a:xfrm>
          <a:prstGeom prst="flowChartTerminator">
            <a:avLst/>
          </a:prstGeom>
          <a:solidFill>
            <a:srgbClr val="DA18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3" name="Flowchart: Terminator 12"/>
          <p:cNvSpPr/>
          <p:nvPr/>
        </p:nvSpPr>
        <p:spPr>
          <a:xfrm>
            <a:off x="7624969" y="484446"/>
            <a:ext cx="4465983" cy="892165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BÀI ĐỌC CHIA LÀM MẤY ĐOẠN?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444488"/>
            <a:ext cx="4323523" cy="250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6551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觅元素584a986cb28da">
            <a:extLst>
              <a:ext uri="{FF2B5EF4-FFF2-40B4-BE49-F238E27FC236}">
                <a16:creationId xmlns:a16="http://schemas.microsoft.com/office/drawing/2014/main" id="{6C9BF364-EC91-4DB8-88DA-A8BAA6AD6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1343" y="179118"/>
            <a:ext cx="5390470" cy="6344239"/>
          </a:xfrm>
          <a:prstGeom prst="rect">
            <a:avLst/>
          </a:prstGeom>
        </p:spPr>
      </p:pic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9E81B7D3-8516-47D4-9357-C7C24D2A3BF2}"/>
              </a:ext>
            </a:extLst>
          </p:cNvPr>
          <p:cNvSpPr/>
          <p:nvPr/>
        </p:nvSpPr>
        <p:spPr>
          <a:xfrm>
            <a:off x="3916295" y="547808"/>
            <a:ext cx="539047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LUYỆN ĐỌC TỪ KHÓ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2FF9111B-5F43-401D-BE62-CC9057BC0ABD}"/>
              </a:ext>
            </a:extLst>
          </p:cNvPr>
          <p:cNvSpPr/>
          <p:nvPr/>
        </p:nvSpPr>
        <p:spPr>
          <a:xfrm>
            <a:off x="4162655" y="1619624"/>
            <a:ext cx="355779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accent1"/>
                </a:solidFill>
              </a:rPr>
              <a:t>hành lang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3D7E9E38-54C0-4EB0-A55C-4E5D3B2049B4}"/>
              </a:ext>
            </a:extLst>
          </p:cNvPr>
          <p:cNvSpPr/>
          <p:nvPr/>
        </p:nvSpPr>
        <p:spPr>
          <a:xfrm>
            <a:off x="4832635" y="2655926"/>
            <a:ext cx="355779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nhao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nhao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C8460DED-72ED-42D5-80C0-5C9025366CD7}"/>
              </a:ext>
            </a:extLst>
          </p:cNvPr>
          <p:cNvSpPr/>
          <p:nvPr/>
        </p:nvSpPr>
        <p:spPr>
          <a:xfrm>
            <a:off x="5487385" y="3692228"/>
            <a:ext cx="355779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xin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lỗi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84CA2B4A-C643-44CD-8528-971427B10C59}"/>
              </a:ext>
            </a:extLst>
          </p:cNvPr>
          <p:cNvSpPr/>
          <p:nvPr/>
        </p:nvSpPr>
        <p:spPr>
          <a:xfrm>
            <a:off x="6160209" y="4726559"/>
            <a:ext cx="340581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nhận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lỗi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9360754D-22FD-4DDC-886A-53D610AE29C2}"/>
              </a:ext>
            </a:extLst>
          </p:cNvPr>
          <p:cNvSpPr/>
          <p:nvPr/>
        </p:nvSpPr>
        <p:spPr>
          <a:xfrm>
            <a:off x="6611530" y="5762861"/>
            <a:ext cx="3405810" cy="948663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hồi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trống</a:t>
            </a:r>
            <a:endParaRPr lang="en-US" sz="4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13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9FD2775-7754-4701-99DB-64791898A5ED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1364</Words>
  <Application>Microsoft Office PowerPoint</Application>
  <PresentationFormat>Custom</PresentationFormat>
  <Paragraphs>123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/>
  <cp:lastModifiedBy>Dell</cp:lastModifiedBy>
  <cp:revision>8</cp:revision>
  <dcterms:created xsi:type="dcterms:W3CDTF">2017-11-23T01:02:29Z</dcterms:created>
  <dcterms:modified xsi:type="dcterms:W3CDTF">2025-10-14T08:11:22Z</dcterms:modified>
</cp:coreProperties>
</file>